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8" r:id="rId2"/>
    <p:sldId id="260" r:id="rId3"/>
    <p:sldId id="261" r:id="rId4"/>
    <p:sldId id="262" r:id="rId5"/>
    <p:sldId id="263" r:id="rId6"/>
    <p:sldId id="264" r:id="rId7"/>
    <p:sldId id="265" r:id="rId8"/>
    <p:sldId id="266" r:id="rId9"/>
    <p:sldId id="267" r:id="rId10"/>
    <p:sldId id="302" r:id="rId11"/>
    <p:sldId id="307" r:id="rId12"/>
    <p:sldId id="268" r:id="rId13"/>
    <p:sldId id="308" r:id="rId14"/>
    <p:sldId id="270" r:id="rId15"/>
    <p:sldId id="310" r:id="rId16"/>
    <p:sldId id="311" r:id="rId17"/>
    <p:sldId id="309" r:id="rId18"/>
    <p:sldId id="305" r:id="rId19"/>
    <p:sldId id="271" r:id="rId20"/>
    <p:sldId id="297" r:id="rId21"/>
    <p:sldId id="298" r:id="rId22"/>
    <p:sldId id="299" r:id="rId23"/>
    <p:sldId id="300" r:id="rId24"/>
    <p:sldId id="306" r:id="rId25"/>
    <p:sldId id="303" r:id="rId26"/>
    <p:sldId id="316" r:id="rId27"/>
    <p:sldId id="272" r:id="rId28"/>
    <p:sldId id="319" r:id="rId29"/>
    <p:sldId id="318" r:id="rId30"/>
    <p:sldId id="278" r:id="rId31"/>
    <p:sldId id="317" r:id="rId32"/>
    <p:sldId id="279" r:id="rId33"/>
    <p:sldId id="294" r:id="rId34"/>
    <p:sldId id="282" r:id="rId35"/>
    <p:sldId id="304" r:id="rId36"/>
    <p:sldId id="281" r:id="rId37"/>
    <p:sldId id="314" r:id="rId38"/>
    <p:sldId id="315" r:id="rId39"/>
    <p:sldId id="313" r:id="rId40"/>
    <p:sldId id="283" r:id="rId41"/>
    <p:sldId id="284" r:id="rId42"/>
    <p:sldId id="285" r:id="rId43"/>
    <p:sldId id="320" r:id="rId44"/>
    <p:sldId id="287" r:id="rId45"/>
    <p:sldId id="296" r:id="rId46"/>
    <p:sldId id="295" r:id="rId47"/>
    <p:sldId id="29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67" autoAdjust="0"/>
    <p:restoredTop sz="80247" autoAdjust="0"/>
  </p:normalViewPr>
  <p:slideViewPr>
    <p:cSldViewPr snapToGrid="0">
      <p:cViewPr varScale="1">
        <p:scale>
          <a:sx n="61" d="100"/>
          <a:sy n="61" d="100"/>
        </p:scale>
        <p:origin x="1092" y="78"/>
      </p:cViewPr>
      <p:guideLst/>
    </p:cSldViewPr>
  </p:slideViewPr>
  <p:outlineViewPr>
    <p:cViewPr>
      <p:scale>
        <a:sx n="33" d="100"/>
        <a:sy n="33" d="100"/>
      </p:scale>
      <p:origin x="0" y="-29340"/>
    </p:cViewPr>
  </p:outlineViewPr>
  <p:notesTextViewPr>
    <p:cViewPr>
      <p:scale>
        <a:sx n="1" d="1"/>
        <a:sy n="1" d="1"/>
      </p:scale>
      <p:origin x="0" y="0"/>
    </p:cViewPr>
  </p:notesTextViewPr>
  <p:notesViewPr>
    <p:cSldViewPr snapToGrid="0">
      <p:cViewPr varScale="1">
        <p:scale>
          <a:sx n="58" d="100"/>
          <a:sy n="58" d="100"/>
        </p:scale>
        <p:origin x="280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4CEE53-2BE0-4082-965F-B91D61096C6A}" type="datetimeFigureOut">
              <a:rPr lang="en-US" smtClean="0"/>
              <a:t>2/22/2016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48E86D-CDB6-4531-BC9F-10142CCA83EB}" type="slidenum">
              <a:rPr lang="en-US" smtClean="0"/>
              <a:t>‹#›</a:t>
            </a:fld>
            <a:endParaRPr lang="en-US"/>
          </a:p>
        </p:txBody>
      </p:sp>
    </p:spTree>
    <p:extLst>
      <p:ext uri="{BB962C8B-B14F-4D97-AF65-F5344CB8AC3E}">
        <p14:creationId xmlns:p14="http://schemas.microsoft.com/office/powerpoint/2010/main" val="2750684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1</a:t>
            </a:fld>
            <a:endParaRPr lang="en-US" dirty="0"/>
          </a:p>
        </p:txBody>
      </p:sp>
    </p:spTree>
    <p:extLst>
      <p:ext uri="{BB962C8B-B14F-4D97-AF65-F5344CB8AC3E}">
        <p14:creationId xmlns:p14="http://schemas.microsoft.com/office/powerpoint/2010/main" val="62324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It’s a</a:t>
            </a:r>
            <a:r>
              <a:rPr lang="en-US" altLang="en-US" baseline="0" dirty="0" smtClean="0"/>
              <a:t> complex problem domain, so must be divided into smaller parts.</a:t>
            </a:r>
            <a:endParaRPr lang="en-US" altLang="en-US" dirty="0" smtClean="0"/>
          </a:p>
          <a:p>
            <a:r>
              <a:rPr lang="en-US" altLang="en-US" dirty="0" smtClean="0"/>
              <a:t>Mobile Robot</a:t>
            </a:r>
          </a:p>
          <a:p>
            <a:r>
              <a:rPr lang="en-US" altLang="en-US" dirty="0" smtClean="0"/>
              <a:t>Range Measurement Device  </a:t>
            </a:r>
          </a:p>
          <a:p>
            <a:pPr lvl="1">
              <a:buFontTx/>
              <a:buChar char="•"/>
            </a:pPr>
            <a:r>
              <a:rPr lang="en-US" altLang="en-US" dirty="0" smtClean="0"/>
              <a:t>Laser scanner – CANNOT be used underwater</a:t>
            </a:r>
          </a:p>
          <a:p>
            <a:pPr lvl="1">
              <a:buFontTx/>
              <a:buChar char="•"/>
            </a:pPr>
            <a:r>
              <a:rPr lang="en-US" altLang="en-US" dirty="0" smtClean="0"/>
              <a:t>Sonar – NOT accurate </a:t>
            </a:r>
          </a:p>
          <a:p>
            <a:pPr lvl="1">
              <a:buFontTx/>
              <a:buChar char="•"/>
            </a:pPr>
            <a:r>
              <a:rPr lang="en-US" altLang="en-US" dirty="0" smtClean="0"/>
              <a:t>Vision – Cannot be used in a room with NO light</a:t>
            </a:r>
          </a:p>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13</a:t>
            </a:fld>
            <a:endParaRPr lang="en-US"/>
          </a:p>
        </p:txBody>
      </p:sp>
    </p:spTree>
    <p:extLst>
      <p:ext uri="{BB962C8B-B14F-4D97-AF65-F5344CB8AC3E}">
        <p14:creationId xmlns:p14="http://schemas.microsoft.com/office/powerpoint/2010/main" val="1545803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Laser data is obtained from the scan</a:t>
            </a:r>
          </a:p>
          <a:p>
            <a:endParaRPr lang="en-US" dirty="0" smtClean="0"/>
          </a:p>
          <a:p>
            <a:r>
              <a:rPr lang="en-US" sz="1200" b="0" i="0" kern="1200" dirty="0" smtClean="0">
                <a:solidFill>
                  <a:schemeClr val="tx1"/>
                </a:solidFill>
                <a:effectLst/>
                <a:latin typeface="+mn-lt"/>
                <a:ea typeface="+mn-ea"/>
                <a:cs typeface="+mn-cs"/>
              </a:rPr>
              <a:t>SLAM is an essential task for the autonomy of a robot. </a:t>
            </a:r>
          </a:p>
          <a:p>
            <a:r>
              <a:rPr lang="en-US" sz="1200" b="0" i="0" kern="1200" dirty="0" smtClean="0">
                <a:solidFill>
                  <a:schemeClr val="tx1"/>
                </a:solidFill>
                <a:effectLst/>
                <a:latin typeface="+mn-lt"/>
                <a:ea typeface="+mn-ea"/>
                <a:cs typeface="+mn-cs"/>
              </a:rPr>
              <a:t>The problem of </a:t>
            </a:r>
            <a:r>
              <a:rPr lang="en-US" sz="1200" b="0" i="0" u="none" strike="noStrike" kern="1200" dirty="0" smtClean="0">
                <a:solidFill>
                  <a:schemeClr val="tx1"/>
                </a:solidFill>
                <a:effectLst/>
                <a:latin typeface="+mn-lt"/>
                <a:ea typeface="+mn-ea"/>
                <a:cs typeface="+mn-cs"/>
              </a:rPr>
              <a:t>SLAM</a:t>
            </a:r>
            <a:r>
              <a:rPr lang="en-US" sz="1200" b="0" i="0" kern="1200" dirty="0" smtClean="0">
                <a:solidFill>
                  <a:schemeClr val="tx1"/>
                </a:solidFill>
                <a:effectLst/>
                <a:latin typeface="+mn-lt"/>
                <a:ea typeface="+mn-ea"/>
                <a:cs typeface="+mn-cs"/>
              </a:rPr>
              <a:t> is considered solved when range sensors such as lasers or sonar are used to built 2D maps of small static environments.</a:t>
            </a:r>
          </a:p>
          <a:p>
            <a:r>
              <a:rPr lang="en-US" sz="1200" b="0" i="0" kern="1200" dirty="0" smtClean="0">
                <a:solidFill>
                  <a:schemeClr val="tx1"/>
                </a:solidFill>
                <a:effectLst/>
                <a:latin typeface="+mn-lt"/>
                <a:ea typeface="+mn-ea"/>
                <a:cs typeface="+mn-cs"/>
              </a:rPr>
              <a:t>Two different data source can be implemented</a:t>
            </a:r>
            <a:r>
              <a:rPr lang="en-US" sz="1200" b="0" i="0" kern="1200" baseline="0" dirty="0" smtClean="0">
                <a:solidFill>
                  <a:schemeClr val="tx1"/>
                </a:solidFill>
                <a:effectLst/>
                <a:latin typeface="+mn-lt"/>
                <a:ea typeface="+mn-ea"/>
                <a:cs typeface="+mn-cs"/>
              </a:rPr>
              <a:t> to handle this constrains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a:t>
            </a:r>
            <a:r>
              <a:rPr lang="en-US" sz="1200" b="0" i="0" u="none" strike="noStrike" kern="1200" dirty="0" smtClean="0">
                <a:solidFill>
                  <a:schemeClr val="tx1"/>
                </a:solidFill>
                <a:effectLst/>
                <a:latin typeface="+mn-lt"/>
                <a:ea typeface="+mn-ea"/>
                <a:cs typeface="+mn-cs"/>
              </a:rPr>
              <a:t>SLAM</a:t>
            </a:r>
            <a:r>
              <a:rPr lang="en-US" sz="1200" b="0" i="0" kern="1200" dirty="0" smtClean="0">
                <a:solidFill>
                  <a:schemeClr val="tx1"/>
                </a:solidFill>
                <a:effectLst/>
                <a:latin typeface="+mn-lt"/>
                <a:ea typeface="+mn-ea"/>
                <a:cs typeface="+mn-cs"/>
              </a:rPr>
              <a:t> for dynamic, complex and large scale environments</a:t>
            </a:r>
            <a:r>
              <a:rPr lang="en-US" sz="1200" b="0" i="0" kern="1200" baseline="0" dirty="0" smtClean="0">
                <a:solidFill>
                  <a:schemeClr val="tx1"/>
                </a:solidFill>
                <a:effectLst/>
                <a:latin typeface="+mn-lt"/>
                <a:ea typeface="+mn-ea"/>
                <a:cs typeface="+mn-cs"/>
              </a:rPr>
              <a:t> we need a different approach.</a:t>
            </a:r>
            <a:endParaRPr lang="en-US" dirty="0" smtClean="0"/>
          </a:p>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16</a:t>
            </a:fld>
            <a:endParaRPr lang="en-US"/>
          </a:p>
        </p:txBody>
      </p:sp>
    </p:spTree>
    <p:extLst>
      <p:ext uri="{BB962C8B-B14F-4D97-AF65-F5344CB8AC3E}">
        <p14:creationId xmlns:p14="http://schemas.microsoft.com/office/powerpoint/2010/main" val="2022752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Times New Roman" panose="02020603050405020304" pitchFamily="18" charset="0"/>
                <a:cs typeface="Times New Roman" panose="02020603050405020304" pitchFamily="18" charset="0"/>
              </a:rPr>
              <a:t>, or with a central station to be able to process the data gathered.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18</a:t>
            </a:fld>
            <a:endParaRPr lang="en-US"/>
          </a:p>
        </p:txBody>
      </p:sp>
    </p:spTree>
    <p:extLst>
      <p:ext uri="{BB962C8B-B14F-4D97-AF65-F5344CB8AC3E}">
        <p14:creationId xmlns:p14="http://schemas.microsoft.com/office/powerpoint/2010/main" val="1744866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19</a:t>
            </a:fld>
            <a:endParaRPr lang="en-US"/>
          </a:p>
        </p:txBody>
      </p:sp>
    </p:spTree>
    <p:extLst>
      <p:ext uri="{BB962C8B-B14F-4D97-AF65-F5344CB8AC3E}">
        <p14:creationId xmlns:p14="http://schemas.microsoft.com/office/powerpoint/2010/main" val="549083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revisit a definition for a robot:</a:t>
            </a:r>
          </a:p>
          <a:p>
            <a:endParaRPr lang="en-US" baseline="0" dirty="0" smtClean="0"/>
          </a:p>
          <a:p>
            <a:r>
              <a:rPr lang="en-US" baseline="0" dirty="0" smtClean="0"/>
              <a:t>It is easy for us we can sense by eyes and ears mostly then smell and touch for the surface</a:t>
            </a:r>
          </a:p>
          <a:p>
            <a:endParaRPr lang="en-US" baseline="0" dirty="0" smtClean="0"/>
          </a:p>
          <a:p>
            <a:r>
              <a:rPr lang="en-US" baseline="0" dirty="0" smtClean="0"/>
              <a:t>For the sense manner, cones and rod cells for eyes and neurons to see and object and its color. But robots?</a:t>
            </a:r>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20</a:t>
            </a:fld>
            <a:endParaRPr lang="en-US"/>
          </a:p>
        </p:txBody>
      </p:sp>
    </p:spTree>
    <p:extLst>
      <p:ext uri="{BB962C8B-B14F-4D97-AF65-F5344CB8AC3E}">
        <p14:creationId xmlns:p14="http://schemas.microsoft.com/office/powerpoint/2010/main" val="546211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Peripheral and </a:t>
            </a:r>
            <a:r>
              <a:rPr lang="en-US" dirty="0" smtClean="0"/>
              <a:t>foveal, </a:t>
            </a:r>
            <a:r>
              <a:rPr lang="en-US" dirty="0" smtClean="0"/>
              <a:t>a vision to mimic</a:t>
            </a:r>
            <a:r>
              <a:rPr lang="en-US" baseline="0" dirty="0" smtClean="0"/>
              <a:t> a human eye.</a:t>
            </a:r>
          </a:p>
          <a:p>
            <a:endParaRPr lang="en-US" baseline="0" dirty="0" smtClean="0"/>
          </a:p>
        </p:txBody>
      </p:sp>
      <p:sp>
        <p:nvSpPr>
          <p:cNvPr id="4" name="Slide Number Placeholder 3"/>
          <p:cNvSpPr>
            <a:spLocks noGrp="1"/>
          </p:cNvSpPr>
          <p:nvPr>
            <p:ph type="sldNum" sz="quarter" idx="10"/>
          </p:nvPr>
        </p:nvSpPr>
        <p:spPr/>
        <p:txBody>
          <a:bodyPr/>
          <a:lstStyle/>
          <a:p>
            <a:fld id="{BD48E86D-CDB6-4531-BC9F-10142CCA83EB}" type="slidenum">
              <a:rPr lang="en-US" smtClean="0"/>
              <a:t>21</a:t>
            </a:fld>
            <a:endParaRPr lang="en-US"/>
          </a:p>
        </p:txBody>
      </p:sp>
    </p:spTree>
    <p:extLst>
      <p:ext uri="{BB962C8B-B14F-4D97-AF65-F5344CB8AC3E}">
        <p14:creationId xmlns:p14="http://schemas.microsoft.com/office/powerpoint/2010/main" val="3599344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23</a:t>
            </a:fld>
            <a:endParaRPr lang="en-US" dirty="0"/>
          </a:p>
        </p:txBody>
      </p:sp>
    </p:spTree>
    <p:extLst>
      <p:ext uri="{BB962C8B-B14F-4D97-AF65-F5344CB8AC3E}">
        <p14:creationId xmlns:p14="http://schemas.microsoft.com/office/powerpoint/2010/main" val="3932936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25</a:t>
            </a:fld>
            <a:endParaRPr lang="en-US" dirty="0"/>
          </a:p>
        </p:txBody>
      </p:sp>
    </p:spTree>
    <p:extLst>
      <p:ext uri="{BB962C8B-B14F-4D97-AF65-F5344CB8AC3E}">
        <p14:creationId xmlns:p14="http://schemas.microsoft.com/office/powerpoint/2010/main" val="1736205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SLAM is an essential task for the autonomy of a robot. </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D48E86D-CDB6-4531-BC9F-10142CCA83EB}" type="slidenum">
              <a:rPr lang="en-US" smtClean="0"/>
              <a:t>26</a:t>
            </a:fld>
            <a:endParaRPr lang="en-US" dirty="0"/>
          </a:p>
        </p:txBody>
      </p:sp>
    </p:spTree>
    <p:extLst>
      <p:ext uri="{BB962C8B-B14F-4D97-AF65-F5344CB8AC3E}">
        <p14:creationId xmlns:p14="http://schemas.microsoft.com/office/powerpoint/2010/main" val="2864261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computer vision techniques employed in visual </a:t>
            </a:r>
            <a:r>
              <a:rPr lang="en-US" sz="1200" b="0" i="0" u="none" strike="noStrike" kern="1200" dirty="0" smtClean="0">
                <a:solidFill>
                  <a:schemeClr val="tx1"/>
                </a:solidFill>
                <a:effectLst/>
                <a:latin typeface="+mn-lt"/>
                <a:ea typeface="+mn-ea"/>
                <a:cs typeface="+mn-cs"/>
              </a:rPr>
              <a:t>SLAM</a:t>
            </a:r>
            <a:r>
              <a:rPr lang="en-US" sz="1200" b="0" i="0" kern="1200" dirty="0" smtClean="0">
                <a:solidFill>
                  <a:schemeClr val="tx1"/>
                </a:solidFill>
                <a:effectLst/>
                <a:latin typeface="+mn-lt"/>
                <a:ea typeface="+mn-ea"/>
                <a:cs typeface="+mn-cs"/>
              </a:rPr>
              <a:t>, such as detection, description and matching of salient features, </a:t>
            </a:r>
          </a:p>
          <a:p>
            <a:r>
              <a:rPr lang="en-US" sz="1200" b="0" i="0" kern="1200" dirty="0" smtClean="0">
                <a:solidFill>
                  <a:schemeClr val="tx1"/>
                </a:solidFill>
                <a:effectLst/>
                <a:latin typeface="+mn-lt"/>
                <a:ea typeface="+mn-ea"/>
                <a:cs typeface="+mn-cs"/>
              </a:rPr>
              <a:t>image recognition and retrieval, among others, are still susceptible of improvement.</a:t>
            </a:r>
            <a:endParaRPr lang="en-US" dirty="0" smtClean="0"/>
          </a:p>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27</a:t>
            </a:fld>
            <a:endParaRPr lang="en-US" dirty="0"/>
          </a:p>
        </p:txBody>
      </p:sp>
    </p:spTree>
    <p:extLst>
      <p:ext uri="{BB962C8B-B14F-4D97-AF65-F5344CB8AC3E}">
        <p14:creationId xmlns:p14="http://schemas.microsoft.com/office/powerpoint/2010/main" val="409931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calling ROBOT on</a:t>
            </a:r>
            <a:r>
              <a:rPr lang="en-US" baseline="0" dirty="0" smtClean="0"/>
              <a:t> all moving electro-mechanical object. </a:t>
            </a:r>
          </a:p>
          <a:p>
            <a:endParaRPr lang="en-US" baseline="0" dirty="0" smtClean="0"/>
          </a:p>
          <a:p>
            <a:r>
              <a:rPr lang="en-US" baseline="0" dirty="0" smtClean="0"/>
              <a:t>But what really is a robot?</a:t>
            </a:r>
          </a:p>
          <a:p>
            <a:endParaRPr lang="en-US" baseline="0" dirty="0" smtClean="0"/>
          </a:p>
          <a:p>
            <a:r>
              <a:rPr lang="en-US" sz="1200" b="0" i="0" kern="1200" dirty="0" smtClean="0">
                <a:solidFill>
                  <a:schemeClr val="tx1"/>
                </a:solidFill>
                <a:effectLst/>
                <a:latin typeface="+mn-lt"/>
                <a:ea typeface="+mn-ea"/>
                <a:cs typeface="+mn-cs"/>
              </a:rPr>
              <a:t>In 1923 Karel Capek introduced the word </a:t>
            </a:r>
            <a:r>
              <a:rPr lang="en-US" sz="1200" b="0" i="1" kern="1200" dirty="0" smtClean="0">
                <a:solidFill>
                  <a:schemeClr val="tx1"/>
                </a:solidFill>
                <a:effectLst/>
                <a:latin typeface="+mn-lt"/>
                <a:ea typeface="+mn-ea"/>
                <a:cs typeface="+mn-cs"/>
              </a:rPr>
              <a:t>robot. </a:t>
            </a:r>
            <a:r>
              <a:rPr lang="en-US" sz="1200" b="0" i="0" kern="1200" dirty="0" smtClean="0">
                <a:solidFill>
                  <a:schemeClr val="tx1"/>
                </a:solidFill>
                <a:effectLst/>
                <a:latin typeface="+mn-lt"/>
                <a:ea typeface="+mn-ea"/>
                <a:cs typeface="+mn-cs"/>
              </a:rPr>
              <a:t>From the play, Rossum's Universal Robots, a fictional company that manufactured robots. </a:t>
            </a:r>
          </a:p>
          <a:p>
            <a:r>
              <a:rPr lang="en-US" sz="1200" b="0" i="0" kern="1200" dirty="0" smtClean="0">
                <a:solidFill>
                  <a:schemeClr val="tx1"/>
                </a:solidFill>
                <a:effectLst/>
                <a:latin typeface="+mn-lt"/>
                <a:ea typeface="+mn-ea"/>
                <a:cs typeface="+mn-cs"/>
              </a:rPr>
              <a:t>These humanlike machines were supposed to perform all the hard, dull, and dangerous work for people.</a:t>
            </a:r>
          </a:p>
          <a:p>
            <a:r>
              <a:rPr lang="en-US" sz="1200" b="0" i="0" kern="1200" dirty="0" smtClean="0">
                <a:solidFill>
                  <a:schemeClr val="tx1"/>
                </a:solidFill>
                <a:effectLst/>
                <a:latin typeface="+mn-lt"/>
                <a:ea typeface="+mn-ea"/>
                <a:cs typeface="+mn-cs"/>
              </a:rPr>
              <a:t>But they finally became resentful and rebelled, killing all humans. </a:t>
            </a:r>
          </a:p>
          <a:p>
            <a:r>
              <a:rPr lang="en-US" sz="1200" b="0" i="0" kern="1200" dirty="0" smtClean="0">
                <a:solidFill>
                  <a:schemeClr val="tx1"/>
                </a:solidFill>
                <a:effectLst/>
                <a:latin typeface="+mn-lt"/>
                <a:ea typeface="+mn-ea"/>
                <a:cs typeface="+mn-cs"/>
              </a:rPr>
              <a:t>Capek formed the word </a:t>
            </a:r>
            <a:r>
              <a:rPr lang="en-US" sz="1200" b="0" i="1" kern="1200" dirty="0" smtClean="0">
                <a:solidFill>
                  <a:schemeClr val="tx1"/>
                </a:solidFill>
                <a:effectLst/>
                <a:latin typeface="+mn-lt"/>
                <a:ea typeface="+mn-ea"/>
                <a:cs typeface="+mn-cs"/>
              </a:rPr>
              <a:t>robot</a:t>
            </a:r>
            <a:r>
              <a:rPr lang="en-US" sz="1200" b="0" i="0" kern="1200" dirty="0" smtClean="0">
                <a:solidFill>
                  <a:schemeClr val="tx1"/>
                </a:solidFill>
                <a:effectLst/>
                <a:latin typeface="+mn-lt"/>
                <a:ea typeface="+mn-ea"/>
                <a:cs typeface="+mn-cs"/>
              </a:rPr>
              <a:t> for his machines from the Czech </a:t>
            </a:r>
            <a:r>
              <a:rPr lang="en-US" sz="1200" b="0" i="1" kern="1200" dirty="0" err="1" smtClean="0">
                <a:solidFill>
                  <a:schemeClr val="tx1"/>
                </a:solidFill>
                <a:effectLst/>
                <a:latin typeface="+mn-lt"/>
                <a:ea typeface="+mn-ea"/>
                <a:cs typeface="+mn-cs"/>
              </a:rPr>
              <a:t>robota</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meaning "forced labor."</a:t>
            </a:r>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3</a:t>
            </a:fld>
            <a:endParaRPr lang="en-US"/>
          </a:p>
        </p:txBody>
      </p:sp>
    </p:spTree>
    <p:extLst>
      <p:ext uri="{BB962C8B-B14F-4D97-AF65-F5344CB8AC3E}">
        <p14:creationId xmlns:p14="http://schemas.microsoft.com/office/powerpoint/2010/main" val="110796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28</a:t>
            </a:fld>
            <a:endParaRPr lang="en-US" dirty="0"/>
          </a:p>
        </p:txBody>
      </p:sp>
    </p:spTree>
    <p:extLst>
      <p:ext uri="{BB962C8B-B14F-4D97-AF65-F5344CB8AC3E}">
        <p14:creationId xmlns:p14="http://schemas.microsoft.com/office/powerpoint/2010/main" val="682749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37</a:t>
            </a:fld>
            <a:endParaRPr lang="en-US"/>
          </a:p>
        </p:txBody>
      </p:sp>
    </p:spTree>
    <p:extLst>
      <p:ext uri="{BB962C8B-B14F-4D97-AF65-F5344CB8AC3E}">
        <p14:creationId xmlns:p14="http://schemas.microsoft.com/office/powerpoint/2010/main" val="624930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38</a:t>
            </a:fld>
            <a:endParaRPr lang="en-US"/>
          </a:p>
        </p:txBody>
      </p:sp>
    </p:spTree>
    <p:extLst>
      <p:ext uri="{BB962C8B-B14F-4D97-AF65-F5344CB8AC3E}">
        <p14:creationId xmlns:p14="http://schemas.microsoft.com/office/powerpoint/2010/main" val="356036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40</a:t>
            </a:fld>
            <a:endParaRPr lang="en-US"/>
          </a:p>
        </p:txBody>
      </p:sp>
    </p:spTree>
    <p:extLst>
      <p:ext uri="{BB962C8B-B14F-4D97-AF65-F5344CB8AC3E}">
        <p14:creationId xmlns:p14="http://schemas.microsoft.com/office/powerpoint/2010/main" val="3374532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latin typeface="Times New Roman" panose="02020603050405020304" pitchFamily="18" charset="0"/>
                <a:cs typeface="Times New Roman" panose="02020603050405020304" pitchFamily="18" charset="0"/>
              </a:rPr>
              <a:t>i.e. the map is built offline. </a:t>
            </a:r>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41</a:t>
            </a:fld>
            <a:endParaRPr lang="en-US"/>
          </a:p>
        </p:txBody>
      </p:sp>
    </p:spTree>
    <p:extLst>
      <p:ext uri="{BB962C8B-B14F-4D97-AF65-F5344CB8AC3E}">
        <p14:creationId xmlns:p14="http://schemas.microsoft.com/office/powerpoint/2010/main" val="1796955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44</a:t>
            </a:fld>
            <a:endParaRPr lang="en-US"/>
          </a:p>
        </p:txBody>
      </p:sp>
    </p:spTree>
    <p:extLst>
      <p:ext uri="{BB962C8B-B14F-4D97-AF65-F5344CB8AC3E}">
        <p14:creationId xmlns:p14="http://schemas.microsoft.com/office/powerpoint/2010/main" val="281249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47</a:t>
            </a:fld>
            <a:endParaRPr lang="en-US"/>
          </a:p>
        </p:txBody>
      </p:sp>
    </p:spTree>
    <p:extLst>
      <p:ext uri="{BB962C8B-B14F-4D97-AF65-F5344CB8AC3E}">
        <p14:creationId xmlns:p14="http://schemas.microsoft.com/office/powerpoint/2010/main" val="2194816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Parrot Bebop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Unimate</a:t>
            </a:r>
            <a:r>
              <a:rPr lang="en-US" dirty="0" smtClean="0"/>
              <a:t>                                                        </a:t>
            </a:r>
            <a:r>
              <a:rPr lang="en-US" dirty="0" err="1" smtClean="0"/>
              <a:t>Reem</a:t>
            </a:r>
            <a:r>
              <a:rPr lang="en-US" dirty="0" smtClean="0"/>
              <a:t> by PAL Robotics         			</a:t>
            </a:r>
          </a:p>
          <a:p>
            <a:r>
              <a:rPr lang="en-US" baseline="0" dirty="0" smtClean="0"/>
              <a:t>TALON by QinetiQ Robots		KUKA welding manipulators/robots</a:t>
            </a:r>
          </a:p>
          <a:p>
            <a:endParaRPr lang="en-US" baseline="0" dirty="0" smtClean="0"/>
          </a:p>
          <a:p>
            <a:endParaRPr lang="en-US" baseline="0" dirty="0" smtClean="0"/>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6</a:t>
            </a:fld>
            <a:endParaRPr lang="en-US"/>
          </a:p>
        </p:txBody>
      </p:sp>
    </p:spTree>
    <p:extLst>
      <p:ext uri="{BB962C8B-B14F-4D97-AF65-F5344CB8AC3E}">
        <p14:creationId xmlns:p14="http://schemas.microsoft.com/office/powerpoint/2010/main" val="1863714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Why</a:t>
            </a:r>
            <a:r>
              <a:rPr lang="en-US" baseline="0" dirty="0" smtClean="0"/>
              <a:t> the numbers increased that much?</a:t>
            </a:r>
          </a:p>
          <a:p>
            <a:endParaRPr lang="en-US" baseline="0" dirty="0" smtClean="0"/>
          </a:p>
          <a:p>
            <a:r>
              <a:rPr lang="en-US" baseline="0" dirty="0" smtClean="0"/>
              <a:t>However, there are serious restrictions</a:t>
            </a:r>
          </a:p>
          <a:p>
            <a:r>
              <a:rPr lang="en-US" baseline="0" dirty="0" smtClean="0"/>
              <a:t>Concerns that robots bring with themselves.</a:t>
            </a:r>
          </a:p>
          <a:p>
            <a:endParaRPr lang="en-US" baseline="0" dirty="0" smtClean="0"/>
          </a:p>
          <a:p>
            <a:r>
              <a:rPr lang="en-US" baseline="0" dirty="0" smtClean="0"/>
              <a:t>Previous slide cage and lines</a:t>
            </a:r>
            <a:endParaRPr lang="en-US" dirty="0" smtClean="0"/>
          </a:p>
        </p:txBody>
      </p:sp>
      <p:sp>
        <p:nvSpPr>
          <p:cNvPr id="4" name="Slide Number Placeholder 3"/>
          <p:cNvSpPr>
            <a:spLocks noGrp="1"/>
          </p:cNvSpPr>
          <p:nvPr>
            <p:ph type="sldNum" sz="quarter" idx="10"/>
          </p:nvPr>
        </p:nvSpPr>
        <p:spPr/>
        <p:txBody>
          <a:bodyPr/>
          <a:lstStyle/>
          <a:p>
            <a:fld id="{BD48E86D-CDB6-4531-BC9F-10142CCA83EB}" type="slidenum">
              <a:rPr lang="en-US" smtClean="0"/>
              <a:t>7</a:t>
            </a:fld>
            <a:endParaRPr lang="en-US"/>
          </a:p>
        </p:txBody>
      </p:sp>
    </p:spTree>
    <p:extLst>
      <p:ext uri="{BB962C8B-B14F-4D97-AF65-F5344CB8AC3E}">
        <p14:creationId xmlns:p14="http://schemas.microsoft.com/office/powerpoint/2010/main" val="4291012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they contribute into this safety concerns, and calibration needs for manufacturing, quality</a:t>
            </a:r>
            <a:r>
              <a:rPr lang="en-US" baseline="0" dirty="0" smtClean="0"/>
              <a:t> control for </a:t>
            </a:r>
            <a:r>
              <a:rPr lang="en-US" dirty="0" smtClean="0"/>
              <a:t>mass production</a:t>
            </a:r>
          </a:p>
          <a:p>
            <a:endParaRPr lang="en-US" dirty="0" smtClean="0"/>
          </a:p>
          <a:p>
            <a:r>
              <a:rPr lang="en-US" dirty="0" smtClean="0"/>
              <a:t>How</a:t>
            </a:r>
            <a:r>
              <a:rPr lang="en-US" baseline="0" dirty="0" smtClean="0"/>
              <a:t> can they pick an object from the production line and place it.</a:t>
            </a:r>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8</a:t>
            </a:fld>
            <a:endParaRPr lang="en-US"/>
          </a:p>
        </p:txBody>
      </p:sp>
    </p:spTree>
    <p:extLst>
      <p:ext uri="{BB962C8B-B14F-4D97-AF65-F5344CB8AC3E}">
        <p14:creationId xmlns:p14="http://schemas.microsoft.com/office/powerpoint/2010/main" val="1537490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ways to make</a:t>
            </a:r>
            <a:r>
              <a:rPr lang="en-US" baseline="0" dirty="0" smtClean="0"/>
              <a:t> it.</a:t>
            </a:r>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9</a:t>
            </a:fld>
            <a:endParaRPr lang="en-US"/>
          </a:p>
        </p:txBody>
      </p:sp>
    </p:spTree>
    <p:extLst>
      <p:ext uri="{BB962C8B-B14F-4D97-AF65-F5344CB8AC3E}">
        <p14:creationId xmlns:p14="http://schemas.microsoft.com/office/powerpoint/2010/main" val="359169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dirty="0" smtClean="0"/>
              <a:t>such as: navigation in an unknown environment, finding objects, automation operations, etc.</a:t>
            </a:r>
          </a:p>
          <a:p>
            <a:endParaRPr lang="en-US" dirty="0" smtClean="0"/>
          </a:p>
          <a:p>
            <a:r>
              <a:rPr lang="en-US" dirty="0" smtClean="0"/>
              <a:t>2- </a:t>
            </a:r>
            <a:r>
              <a:rPr lang="en-US" sz="1200" dirty="0" smtClean="0">
                <a:solidFill>
                  <a:schemeClr val="tx1"/>
                </a:solidFill>
                <a:latin typeface="Times New Roman" panose="02020603050405020304" pitchFamily="18" charset="0"/>
                <a:cs typeface="Times New Roman" panose="02020603050405020304" pitchFamily="18" charset="0"/>
              </a:rPr>
              <a:t>Hence</a:t>
            </a:r>
            <a:r>
              <a:rPr lang="en-US" sz="1200" dirty="0" smtClean="0">
                <a:solidFill>
                  <a:schemeClr val="tx1"/>
                </a:solidFill>
                <a:latin typeface="Times New Roman" panose="02020603050405020304" pitchFamily="18" charset="0"/>
                <a:cs typeface="Times New Roman" panose="02020603050405020304" pitchFamily="18" charset="0"/>
              </a:rPr>
              <a:t>, the problem defined as Simultaneous Localization and Mapping.</a:t>
            </a:r>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10</a:t>
            </a:fld>
            <a:endParaRPr lang="en-US"/>
          </a:p>
        </p:txBody>
      </p:sp>
    </p:spTree>
    <p:extLst>
      <p:ext uri="{BB962C8B-B14F-4D97-AF65-F5344CB8AC3E}">
        <p14:creationId xmlns:p14="http://schemas.microsoft.com/office/powerpoint/2010/main" val="3529161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11</a:t>
            </a:fld>
            <a:endParaRPr lang="en-US"/>
          </a:p>
        </p:txBody>
      </p:sp>
    </p:spTree>
    <p:extLst>
      <p:ext uri="{BB962C8B-B14F-4D97-AF65-F5344CB8AC3E}">
        <p14:creationId xmlns:p14="http://schemas.microsoft.com/office/powerpoint/2010/main" val="2182904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48E86D-CDB6-4531-BC9F-10142CCA83EB}" type="slidenum">
              <a:rPr lang="en-US" smtClean="0"/>
              <a:t>12</a:t>
            </a:fld>
            <a:endParaRPr lang="en-US"/>
          </a:p>
        </p:txBody>
      </p:sp>
    </p:spTree>
    <p:extLst>
      <p:ext uri="{BB962C8B-B14F-4D97-AF65-F5344CB8AC3E}">
        <p14:creationId xmlns:p14="http://schemas.microsoft.com/office/powerpoint/2010/main" val="1976088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FFFFFF"/>
                </a:solidFill>
              </a:rPr>
              <a:t>5/20/2013</a:t>
            </a:r>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The University of Texas at San Antonio, One UTSA Circle, San Antonio, TX  78249</a:t>
            </a:r>
          </a:p>
        </p:txBody>
      </p:sp>
      <p:sp>
        <p:nvSpPr>
          <p:cNvPr id="6" name="Slide Number Placeholder 5"/>
          <p:cNvSpPr>
            <a:spLocks noGrp="1"/>
          </p:cNvSpPr>
          <p:nvPr>
            <p:ph type="sldNum" sz="quarter" idx="12"/>
          </p:nvPr>
        </p:nvSpPr>
        <p:spPr/>
        <p:txBody>
          <a:bodyPr/>
          <a:lstStyle>
            <a:lvl1pPr>
              <a:defRPr/>
            </a:lvl1pPr>
          </a:lstStyle>
          <a:p>
            <a:fld id="{09518F80-51B3-455C-92DA-F46B768244A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268977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FFFFFF"/>
                </a:solidFill>
              </a:rPr>
              <a:t>5/20/2013</a:t>
            </a:r>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The University of Texas at San Antonio, One UTSA Circle, San Antonio, TX  78249</a:t>
            </a:r>
          </a:p>
        </p:txBody>
      </p:sp>
      <p:sp>
        <p:nvSpPr>
          <p:cNvPr id="6" name="Slide Number Placeholder 5"/>
          <p:cNvSpPr>
            <a:spLocks noGrp="1"/>
          </p:cNvSpPr>
          <p:nvPr>
            <p:ph type="sldNum" sz="quarter" idx="12"/>
          </p:nvPr>
        </p:nvSpPr>
        <p:spPr/>
        <p:txBody>
          <a:bodyPr/>
          <a:lstStyle>
            <a:lvl1pPr>
              <a:defRPr/>
            </a:lvl1pPr>
          </a:lstStyle>
          <a:p>
            <a:fld id="{E56C46AF-FCE3-434F-A51A-34F924694BD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82471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1"/>
            <a:ext cx="27432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09601"/>
            <a:ext cx="8026400" cy="55165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FFFFFF"/>
                </a:solidFill>
              </a:rPr>
              <a:t>5/20/2013</a:t>
            </a:r>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The University of Texas at San Antonio, One UTSA Circle, San Antonio, TX  78249</a:t>
            </a:r>
          </a:p>
        </p:txBody>
      </p:sp>
      <p:sp>
        <p:nvSpPr>
          <p:cNvPr id="6" name="Slide Number Placeholder 5"/>
          <p:cNvSpPr>
            <a:spLocks noGrp="1"/>
          </p:cNvSpPr>
          <p:nvPr>
            <p:ph type="sldNum" sz="quarter" idx="12"/>
          </p:nvPr>
        </p:nvSpPr>
        <p:spPr/>
        <p:txBody>
          <a:bodyPr/>
          <a:lstStyle>
            <a:lvl1pPr>
              <a:defRPr/>
            </a:lvl1pPr>
          </a:lstStyle>
          <a:p>
            <a:fld id="{DED970D9-5EA3-427C-94CC-71A315292CD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079998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en-US" smtClean="0">
                <a:solidFill>
                  <a:srgbClr val="FFFFFF"/>
                </a:solidFill>
              </a:rPr>
              <a:t>5/20/2013</a:t>
            </a:r>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The University of Texas at San Antonio, One UTSA Circle, San Antonio, TX  78249</a:t>
            </a:r>
          </a:p>
        </p:txBody>
      </p:sp>
      <p:sp>
        <p:nvSpPr>
          <p:cNvPr id="6" name="Slide Number Placeholder 5"/>
          <p:cNvSpPr>
            <a:spLocks noGrp="1"/>
          </p:cNvSpPr>
          <p:nvPr>
            <p:ph type="sldNum" sz="quarter" idx="12"/>
          </p:nvPr>
        </p:nvSpPr>
        <p:spPr/>
        <p:txBody>
          <a:bodyPr/>
          <a:lstStyle>
            <a:lvl1pPr>
              <a:defRPr/>
            </a:lvl1pPr>
          </a:lstStyle>
          <a:p>
            <a:fld id="{97E8C730-66A7-4CEE-8135-0CF894454D68}"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4782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r>
              <a:rPr lang="en-US" smtClean="0">
                <a:solidFill>
                  <a:srgbClr val="FFFFFF"/>
                </a:solidFill>
              </a:rPr>
              <a:t>5/20/2013</a:t>
            </a:r>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en-US">
                <a:solidFill>
                  <a:srgbClr val="FFFFFF"/>
                </a:solidFill>
              </a:rPr>
              <a:t>The University of Texas at San Antonio, One UTSA Circle, San Antonio, TX  78249</a:t>
            </a:r>
          </a:p>
        </p:txBody>
      </p:sp>
      <p:sp>
        <p:nvSpPr>
          <p:cNvPr id="6" name="Slide Number Placeholder 5"/>
          <p:cNvSpPr>
            <a:spLocks noGrp="1"/>
          </p:cNvSpPr>
          <p:nvPr>
            <p:ph type="sldNum" sz="quarter" idx="12"/>
          </p:nvPr>
        </p:nvSpPr>
        <p:spPr/>
        <p:txBody>
          <a:bodyPr/>
          <a:lstStyle>
            <a:lvl1pPr>
              <a:defRPr/>
            </a:lvl1pPr>
          </a:lstStyle>
          <a:p>
            <a:fld id="{556D909B-3881-4AC2-80EC-10E9C084BDC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05486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81201"/>
            <a:ext cx="5384800" cy="4144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1"/>
            <a:ext cx="5384800" cy="4144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en-US" smtClean="0">
                <a:solidFill>
                  <a:srgbClr val="FFFFFF"/>
                </a:solidFill>
              </a:rPr>
              <a:t>5/20/2013</a:t>
            </a:r>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The University of Texas at San Antonio, One UTSA Circle, San Antonio, TX  78249</a:t>
            </a:r>
          </a:p>
        </p:txBody>
      </p:sp>
      <p:sp>
        <p:nvSpPr>
          <p:cNvPr id="7" name="Slide Number Placeholder 6"/>
          <p:cNvSpPr>
            <a:spLocks noGrp="1"/>
          </p:cNvSpPr>
          <p:nvPr>
            <p:ph type="sldNum" sz="quarter" idx="12"/>
          </p:nvPr>
        </p:nvSpPr>
        <p:spPr/>
        <p:txBody>
          <a:bodyPr/>
          <a:lstStyle>
            <a:lvl1pPr>
              <a:defRPr/>
            </a:lvl1pPr>
          </a:lstStyle>
          <a:p>
            <a:fld id="{E5A6476E-42BF-48E0-8DB2-15F88FC5889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889536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en-US" smtClean="0">
                <a:solidFill>
                  <a:srgbClr val="FFFFFF"/>
                </a:solidFill>
              </a:rPr>
              <a:t>5/20/2013</a:t>
            </a:r>
            <a:endParaRPr lang="en-US">
              <a:solidFill>
                <a:srgbClr val="FFFFFF"/>
              </a:solidFill>
            </a:endParaRPr>
          </a:p>
        </p:txBody>
      </p:sp>
      <p:sp>
        <p:nvSpPr>
          <p:cNvPr id="8" name="Footer Placeholder 7"/>
          <p:cNvSpPr>
            <a:spLocks noGrp="1"/>
          </p:cNvSpPr>
          <p:nvPr>
            <p:ph type="ftr" sz="quarter" idx="11"/>
          </p:nvPr>
        </p:nvSpPr>
        <p:spPr/>
        <p:txBody>
          <a:bodyPr/>
          <a:lstStyle>
            <a:lvl1pPr>
              <a:defRPr/>
            </a:lvl1pPr>
          </a:lstStyle>
          <a:p>
            <a:r>
              <a:rPr lang="en-US">
                <a:solidFill>
                  <a:srgbClr val="FFFFFF"/>
                </a:solidFill>
              </a:rPr>
              <a:t>The University of Texas at San Antonio, One UTSA Circle, San Antonio, TX  78249</a:t>
            </a:r>
          </a:p>
        </p:txBody>
      </p:sp>
      <p:sp>
        <p:nvSpPr>
          <p:cNvPr id="9" name="Slide Number Placeholder 8"/>
          <p:cNvSpPr>
            <a:spLocks noGrp="1"/>
          </p:cNvSpPr>
          <p:nvPr>
            <p:ph type="sldNum" sz="quarter" idx="12"/>
          </p:nvPr>
        </p:nvSpPr>
        <p:spPr/>
        <p:txBody>
          <a:bodyPr/>
          <a:lstStyle>
            <a:lvl1pPr>
              <a:defRPr/>
            </a:lvl1pPr>
          </a:lstStyle>
          <a:p>
            <a:fld id="{CF42470D-B56F-405E-9BDB-F3F38254853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39634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en-US" smtClean="0">
                <a:solidFill>
                  <a:srgbClr val="FFFFFF"/>
                </a:solidFill>
              </a:rPr>
              <a:t>5/20/2013</a:t>
            </a:r>
            <a:endParaRPr lang="en-US">
              <a:solidFill>
                <a:srgbClr val="FFFFFF"/>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FFFFFF"/>
                </a:solidFill>
              </a:rPr>
              <a:t>The University of Texas at San Antonio, One UTSA Circle, San Antonio, TX  78249</a:t>
            </a:r>
          </a:p>
        </p:txBody>
      </p:sp>
      <p:sp>
        <p:nvSpPr>
          <p:cNvPr id="5" name="Slide Number Placeholder 4"/>
          <p:cNvSpPr>
            <a:spLocks noGrp="1"/>
          </p:cNvSpPr>
          <p:nvPr>
            <p:ph type="sldNum" sz="quarter" idx="12"/>
          </p:nvPr>
        </p:nvSpPr>
        <p:spPr/>
        <p:txBody>
          <a:bodyPr/>
          <a:lstStyle>
            <a:lvl1pPr>
              <a:defRPr/>
            </a:lvl1pPr>
          </a:lstStyle>
          <a:p>
            <a:fld id="{B98C3617-B9FA-4DE8-B63D-18F9792B3AF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154755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smtClean="0">
                <a:solidFill>
                  <a:srgbClr val="FFFFFF"/>
                </a:solidFill>
              </a:rPr>
              <a:t>5/20/2013</a:t>
            </a:r>
            <a:endParaRPr lang="en-US">
              <a:solidFill>
                <a:srgbClr val="FFFFFF"/>
              </a:solidFill>
            </a:endParaRPr>
          </a:p>
        </p:txBody>
      </p:sp>
      <p:sp>
        <p:nvSpPr>
          <p:cNvPr id="3" name="Footer Placeholder 2"/>
          <p:cNvSpPr>
            <a:spLocks noGrp="1"/>
          </p:cNvSpPr>
          <p:nvPr>
            <p:ph type="ftr" sz="quarter" idx="11"/>
          </p:nvPr>
        </p:nvSpPr>
        <p:spPr/>
        <p:txBody>
          <a:bodyPr/>
          <a:lstStyle>
            <a:lvl1pPr>
              <a:defRPr/>
            </a:lvl1pPr>
          </a:lstStyle>
          <a:p>
            <a:r>
              <a:rPr lang="en-US">
                <a:solidFill>
                  <a:srgbClr val="FFFFFF"/>
                </a:solidFill>
              </a:rPr>
              <a:t>The University of Texas at San Antonio, One UTSA Circle, San Antonio, TX  78249</a:t>
            </a:r>
          </a:p>
        </p:txBody>
      </p:sp>
      <p:sp>
        <p:nvSpPr>
          <p:cNvPr id="4" name="Slide Number Placeholder 3"/>
          <p:cNvSpPr>
            <a:spLocks noGrp="1"/>
          </p:cNvSpPr>
          <p:nvPr>
            <p:ph type="sldNum" sz="quarter" idx="12"/>
          </p:nvPr>
        </p:nvSpPr>
        <p:spPr/>
        <p:txBody>
          <a:bodyPr/>
          <a:lstStyle>
            <a:lvl1pPr>
              <a:defRPr/>
            </a:lvl1pPr>
          </a:lstStyle>
          <a:p>
            <a:fld id="{63AC7FF9-43D2-4444-B42C-54329339192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76096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solidFill>
                  <a:srgbClr val="FFFFFF"/>
                </a:solidFill>
              </a:rPr>
              <a:t>5/20/2013</a:t>
            </a:r>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The University of Texas at San Antonio, One UTSA Circle, San Antonio, TX  78249</a:t>
            </a:r>
          </a:p>
        </p:txBody>
      </p:sp>
      <p:sp>
        <p:nvSpPr>
          <p:cNvPr id="7" name="Slide Number Placeholder 6"/>
          <p:cNvSpPr>
            <a:spLocks noGrp="1"/>
          </p:cNvSpPr>
          <p:nvPr>
            <p:ph type="sldNum" sz="quarter" idx="12"/>
          </p:nvPr>
        </p:nvSpPr>
        <p:spPr/>
        <p:txBody>
          <a:bodyPr/>
          <a:lstStyle>
            <a:lvl1pPr>
              <a:defRPr/>
            </a:lvl1pPr>
          </a:lstStyle>
          <a:p>
            <a:fld id="{B2BD4851-AF65-4AD5-A5AE-F1551C3201AF}"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22710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r>
              <a:rPr lang="en-US" smtClean="0">
                <a:solidFill>
                  <a:srgbClr val="FFFFFF"/>
                </a:solidFill>
              </a:rPr>
              <a:t>5/20/2013</a:t>
            </a:r>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en-US">
                <a:solidFill>
                  <a:srgbClr val="FFFFFF"/>
                </a:solidFill>
              </a:rPr>
              <a:t>The University of Texas at San Antonio, One UTSA Circle, San Antonio, TX  78249</a:t>
            </a:r>
          </a:p>
        </p:txBody>
      </p:sp>
      <p:sp>
        <p:nvSpPr>
          <p:cNvPr id="7" name="Slide Number Placeholder 6"/>
          <p:cNvSpPr>
            <a:spLocks noGrp="1"/>
          </p:cNvSpPr>
          <p:nvPr>
            <p:ph type="sldNum" sz="quarter" idx="12"/>
          </p:nvPr>
        </p:nvSpPr>
        <p:spPr/>
        <p:txBody>
          <a:bodyPr/>
          <a:lstStyle>
            <a:lvl1pPr>
              <a:defRPr/>
            </a:lvl1pPr>
          </a:lstStyle>
          <a:p>
            <a:fld id="{B29AE223-CCBB-4F72-882D-D415F208D5D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907613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218" name="Group 2"/>
          <p:cNvGrpSpPr>
            <a:grpSpLocks/>
          </p:cNvGrpSpPr>
          <p:nvPr/>
        </p:nvGrpSpPr>
        <p:grpSpPr bwMode="auto">
          <a:xfrm>
            <a:off x="0" y="0"/>
            <a:ext cx="12192000" cy="6858000"/>
            <a:chOff x="0" y="0"/>
            <a:chExt cx="5760" cy="4320"/>
          </a:xfrm>
        </p:grpSpPr>
        <p:pic>
          <p:nvPicPr>
            <p:cNvPr id="9219" name="Picture 3" descr="pptfooter"/>
            <p:cNvPicPr>
              <a:picLocks noChangeAspect="1" noChangeArrowheads="1"/>
            </p:cNvPicPr>
            <p:nvPr userDrawn="1"/>
          </p:nvPicPr>
          <p:blipFill>
            <a:blip r:embed="rId13" cstate="print"/>
            <a:srcRect/>
            <a:stretch>
              <a:fillRect/>
            </a:stretch>
          </p:blipFill>
          <p:spPr bwMode="auto">
            <a:xfrm>
              <a:off x="0" y="4038"/>
              <a:ext cx="5760" cy="282"/>
            </a:xfrm>
            <a:prstGeom prst="rect">
              <a:avLst/>
            </a:prstGeom>
            <a:noFill/>
          </p:spPr>
        </p:pic>
        <p:pic>
          <p:nvPicPr>
            <p:cNvPr id="9220" name="Picture 4" descr="pptbanner"/>
            <p:cNvPicPr>
              <a:picLocks noChangeAspect="1" noChangeArrowheads="1"/>
            </p:cNvPicPr>
            <p:nvPr userDrawn="1"/>
          </p:nvPicPr>
          <p:blipFill>
            <a:blip r:embed="rId14" cstate="print"/>
            <a:srcRect/>
            <a:stretch>
              <a:fillRect/>
            </a:stretch>
          </p:blipFill>
          <p:spPr bwMode="auto">
            <a:xfrm>
              <a:off x="0" y="0"/>
              <a:ext cx="5760" cy="348"/>
            </a:xfrm>
            <a:prstGeom prst="rect">
              <a:avLst/>
            </a:prstGeom>
            <a:noFill/>
          </p:spPr>
        </p:pic>
      </p:grpSp>
      <p:sp>
        <p:nvSpPr>
          <p:cNvPr id="9221" name="Rectangle 5"/>
          <p:cNvSpPr>
            <a:spLocks noGrp="1" noChangeArrowheads="1"/>
          </p:cNvSpPr>
          <p:nvPr>
            <p:ph type="title"/>
          </p:nvPr>
        </p:nvSpPr>
        <p:spPr bwMode="auto">
          <a:xfrm>
            <a:off x="609600" y="609600"/>
            <a:ext cx="10972800" cy="1143000"/>
          </a:xfrm>
          <a:prstGeom prst="rect">
            <a:avLst/>
          </a:prstGeom>
          <a:noFill/>
          <a:ln w="9525">
            <a:noFill/>
            <a:miter lim="800000"/>
            <a:headEnd/>
            <a:tailEnd/>
          </a:ln>
          <a:effectLst>
            <a:outerShdw dist="35921" dir="8100000" algn="ctr" rotWithShape="0">
              <a:srgbClr val="B2B2B2">
                <a:alpha val="50000"/>
              </a:srgbClr>
            </a:outerShdw>
          </a:effec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9222" name="Rectangle 6"/>
          <p:cNvSpPr>
            <a:spLocks noGrp="1" noChangeArrowheads="1"/>
          </p:cNvSpPr>
          <p:nvPr>
            <p:ph type="body" idx="1"/>
          </p:nvPr>
        </p:nvSpPr>
        <p:spPr bwMode="auto">
          <a:xfrm>
            <a:off x="609600" y="1981201"/>
            <a:ext cx="10972800" cy="4144963"/>
          </a:xfrm>
          <a:prstGeom prst="rect">
            <a:avLst/>
          </a:prstGeom>
          <a:noFill/>
          <a:ln w="9525">
            <a:noFill/>
            <a:miter lim="800000"/>
            <a:headEnd/>
            <a:tailEnd/>
          </a:ln>
          <a:effectLst>
            <a:outerShdw dist="35921" dir="8100000" algn="ctr" rotWithShape="0">
              <a:srgbClr val="B2B2B2">
                <a:alpha val="50000"/>
              </a:srgbClr>
            </a:outerShdw>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3" name="Rectangle 7"/>
          <p:cNvSpPr>
            <a:spLocks noGrp="1" noChangeArrowheads="1"/>
          </p:cNvSpPr>
          <p:nvPr>
            <p:ph type="dt" sz="half" idx="2"/>
          </p:nvPr>
        </p:nvSpPr>
        <p:spPr bwMode="auto">
          <a:xfrm>
            <a:off x="609600" y="6537326"/>
            <a:ext cx="162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800" b="1">
                <a:solidFill>
                  <a:schemeClr val="bg1"/>
                </a:solidFill>
              </a:defRPr>
            </a:lvl1pPr>
          </a:lstStyle>
          <a:p>
            <a:pPr fontAlgn="base">
              <a:spcAft>
                <a:spcPct val="0"/>
              </a:spcAft>
            </a:pPr>
            <a:r>
              <a:rPr lang="en-US" smtClean="0">
                <a:solidFill>
                  <a:srgbClr val="FFFFFF"/>
                </a:solidFill>
              </a:rPr>
              <a:t>5/20/2013</a:t>
            </a:r>
            <a:endParaRPr lang="en-US">
              <a:solidFill>
                <a:srgbClr val="FFFFFF"/>
              </a:solidFill>
            </a:endParaRPr>
          </a:p>
        </p:txBody>
      </p:sp>
      <p:sp>
        <p:nvSpPr>
          <p:cNvPr id="9224" name="Rectangle 8"/>
          <p:cNvSpPr>
            <a:spLocks noGrp="1" noChangeArrowheads="1"/>
          </p:cNvSpPr>
          <p:nvPr>
            <p:ph type="ftr" sz="quarter" idx="3"/>
          </p:nvPr>
        </p:nvSpPr>
        <p:spPr bwMode="auto">
          <a:xfrm>
            <a:off x="2438400" y="6537326"/>
            <a:ext cx="78232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FontTx/>
              <a:buNone/>
              <a:defRPr sz="800" b="1">
                <a:solidFill>
                  <a:schemeClr val="bg1"/>
                </a:solidFill>
              </a:defRPr>
            </a:lvl1pPr>
          </a:lstStyle>
          <a:p>
            <a:pPr fontAlgn="base">
              <a:spcAft>
                <a:spcPct val="0"/>
              </a:spcAft>
            </a:pPr>
            <a:r>
              <a:rPr lang="en-US">
                <a:solidFill>
                  <a:srgbClr val="FFFFFF"/>
                </a:solidFill>
              </a:rPr>
              <a:t>The University of Texas at San Antonio, One UTSA Circle, San Antonio, TX  78249</a:t>
            </a:r>
          </a:p>
        </p:txBody>
      </p:sp>
      <p:sp>
        <p:nvSpPr>
          <p:cNvPr id="9225" name="Rectangle 9"/>
          <p:cNvSpPr>
            <a:spLocks noGrp="1" noChangeArrowheads="1"/>
          </p:cNvSpPr>
          <p:nvPr>
            <p:ph type="sldNum" sz="quarter" idx="4"/>
          </p:nvPr>
        </p:nvSpPr>
        <p:spPr bwMode="auto">
          <a:xfrm>
            <a:off x="10464800" y="6537326"/>
            <a:ext cx="1117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800" b="1">
                <a:solidFill>
                  <a:schemeClr val="bg1"/>
                </a:solidFill>
              </a:defRPr>
            </a:lvl1pPr>
          </a:lstStyle>
          <a:p>
            <a:pPr fontAlgn="base">
              <a:spcAft>
                <a:spcPct val="0"/>
              </a:spcAft>
            </a:pPr>
            <a:fld id="{AD0ACCF3-DF42-4F23-8FD7-7D581B2FC89F}" type="slidenum">
              <a:rPr lang="en-US">
                <a:solidFill>
                  <a:srgbClr val="FFFFFF"/>
                </a:solidFill>
              </a:rPr>
              <a:pPr fontAlgn="base">
                <a:spcAft>
                  <a:spcPct val="0"/>
                </a:spcAft>
              </a:pPr>
              <a:t>‹#›</a:t>
            </a:fld>
            <a:endParaRPr lang="en-US">
              <a:solidFill>
                <a:srgbClr val="FFFFFF"/>
              </a:solidFill>
            </a:endParaRPr>
          </a:p>
        </p:txBody>
      </p:sp>
    </p:spTree>
    <p:extLst>
      <p:ext uri="{BB962C8B-B14F-4D97-AF65-F5344CB8AC3E}">
        <p14:creationId xmlns:p14="http://schemas.microsoft.com/office/powerpoint/2010/main" val="30759343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ctr" rtl="0" fontAlgn="base">
        <a:spcBef>
          <a:spcPct val="0"/>
        </a:spcBef>
        <a:spcAft>
          <a:spcPct val="0"/>
        </a:spcAft>
        <a:defRPr sz="4400">
          <a:solidFill>
            <a:srgbClr val="333333"/>
          </a:solidFill>
          <a:latin typeface="+mj-lt"/>
          <a:ea typeface="+mj-ea"/>
          <a:cs typeface="+mj-cs"/>
        </a:defRPr>
      </a:lvl1pPr>
      <a:lvl2pPr algn="ctr" rtl="0" fontAlgn="base">
        <a:spcBef>
          <a:spcPct val="0"/>
        </a:spcBef>
        <a:spcAft>
          <a:spcPct val="0"/>
        </a:spcAft>
        <a:defRPr sz="4400">
          <a:solidFill>
            <a:srgbClr val="333333"/>
          </a:solidFill>
          <a:latin typeface="Verdana" pitchFamily="34" charset="0"/>
        </a:defRPr>
      </a:lvl2pPr>
      <a:lvl3pPr algn="ctr" rtl="0" fontAlgn="base">
        <a:spcBef>
          <a:spcPct val="0"/>
        </a:spcBef>
        <a:spcAft>
          <a:spcPct val="0"/>
        </a:spcAft>
        <a:defRPr sz="4400">
          <a:solidFill>
            <a:srgbClr val="333333"/>
          </a:solidFill>
          <a:latin typeface="Verdana" pitchFamily="34" charset="0"/>
        </a:defRPr>
      </a:lvl3pPr>
      <a:lvl4pPr algn="ctr" rtl="0" fontAlgn="base">
        <a:spcBef>
          <a:spcPct val="0"/>
        </a:spcBef>
        <a:spcAft>
          <a:spcPct val="0"/>
        </a:spcAft>
        <a:defRPr sz="4400">
          <a:solidFill>
            <a:srgbClr val="333333"/>
          </a:solidFill>
          <a:latin typeface="Verdana" pitchFamily="34" charset="0"/>
        </a:defRPr>
      </a:lvl4pPr>
      <a:lvl5pPr algn="ctr" rtl="0" fontAlgn="base">
        <a:spcBef>
          <a:spcPct val="0"/>
        </a:spcBef>
        <a:spcAft>
          <a:spcPct val="0"/>
        </a:spcAft>
        <a:defRPr sz="4400">
          <a:solidFill>
            <a:srgbClr val="333333"/>
          </a:solidFill>
          <a:latin typeface="Verdana" pitchFamily="34" charset="0"/>
        </a:defRPr>
      </a:lvl5pPr>
      <a:lvl6pPr marL="457200" algn="ctr" rtl="0" fontAlgn="base">
        <a:spcBef>
          <a:spcPct val="0"/>
        </a:spcBef>
        <a:spcAft>
          <a:spcPct val="0"/>
        </a:spcAft>
        <a:defRPr sz="4400">
          <a:solidFill>
            <a:srgbClr val="333333"/>
          </a:solidFill>
          <a:latin typeface="Verdana" pitchFamily="34" charset="0"/>
        </a:defRPr>
      </a:lvl6pPr>
      <a:lvl7pPr marL="914400" algn="ctr" rtl="0" fontAlgn="base">
        <a:spcBef>
          <a:spcPct val="0"/>
        </a:spcBef>
        <a:spcAft>
          <a:spcPct val="0"/>
        </a:spcAft>
        <a:defRPr sz="4400">
          <a:solidFill>
            <a:srgbClr val="333333"/>
          </a:solidFill>
          <a:latin typeface="Verdana" pitchFamily="34" charset="0"/>
        </a:defRPr>
      </a:lvl7pPr>
      <a:lvl8pPr marL="1371600" algn="ctr" rtl="0" fontAlgn="base">
        <a:spcBef>
          <a:spcPct val="0"/>
        </a:spcBef>
        <a:spcAft>
          <a:spcPct val="0"/>
        </a:spcAft>
        <a:defRPr sz="4400">
          <a:solidFill>
            <a:srgbClr val="333333"/>
          </a:solidFill>
          <a:latin typeface="Verdana" pitchFamily="34" charset="0"/>
        </a:defRPr>
      </a:lvl8pPr>
      <a:lvl9pPr marL="1828800" algn="ctr" rtl="0" fontAlgn="base">
        <a:spcBef>
          <a:spcPct val="0"/>
        </a:spcBef>
        <a:spcAft>
          <a:spcPct val="0"/>
        </a:spcAft>
        <a:defRPr sz="4400">
          <a:solidFill>
            <a:srgbClr val="333333"/>
          </a:solidFill>
          <a:latin typeface="Verdana" pitchFamily="34" charset="0"/>
        </a:defRPr>
      </a:lvl9pPr>
    </p:titleStyle>
    <p:bodyStyle>
      <a:lvl1pPr marL="342900" indent="-342900" algn="l" rtl="0" fontAlgn="base">
        <a:spcBef>
          <a:spcPct val="20000"/>
        </a:spcBef>
        <a:spcAft>
          <a:spcPct val="0"/>
        </a:spcAft>
        <a:buChar char="•"/>
        <a:defRPr sz="3200">
          <a:solidFill>
            <a:srgbClr val="333333"/>
          </a:solidFill>
          <a:latin typeface="+mn-lt"/>
          <a:ea typeface="+mn-ea"/>
          <a:cs typeface="+mn-cs"/>
        </a:defRPr>
      </a:lvl1pPr>
      <a:lvl2pPr marL="742950" indent="-285750" algn="l" rtl="0" fontAlgn="base">
        <a:spcBef>
          <a:spcPct val="20000"/>
        </a:spcBef>
        <a:spcAft>
          <a:spcPct val="0"/>
        </a:spcAft>
        <a:buChar char="–"/>
        <a:defRPr sz="2800">
          <a:solidFill>
            <a:srgbClr val="333333"/>
          </a:solidFill>
          <a:latin typeface="+mn-lt"/>
        </a:defRPr>
      </a:lvl2pPr>
      <a:lvl3pPr marL="1143000" indent="-228600" algn="l" rtl="0" fontAlgn="base">
        <a:spcBef>
          <a:spcPct val="20000"/>
        </a:spcBef>
        <a:spcAft>
          <a:spcPct val="0"/>
        </a:spcAft>
        <a:buChar char="•"/>
        <a:defRPr sz="2400">
          <a:solidFill>
            <a:srgbClr val="333333"/>
          </a:solidFill>
          <a:latin typeface="+mn-lt"/>
        </a:defRPr>
      </a:lvl3pPr>
      <a:lvl4pPr marL="1600200" indent="-228600" algn="l" rtl="0" fontAlgn="base">
        <a:spcBef>
          <a:spcPct val="20000"/>
        </a:spcBef>
        <a:spcAft>
          <a:spcPct val="0"/>
        </a:spcAft>
        <a:buChar char="–"/>
        <a:defRPr sz="2000">
          <a:solidFill>
            <a:srgbClr val="333333"/>
          </a:solidFill>
          <a:latin typeface="+mn-lt"/>
        </a:defRPr>
      </a:lvl4pPr>
      <a:lvl5pPr marL="2057400" indent="-228600" algn="l" rtl="0" fontAlgn="base">
        <a:spcBef>
          <a:spcPct val="20000"/>
        </a:spcBef>
        <a:spcAft>
          <a:spcPct val="0"/>
        </a:spcAft>
        <a:buChar char="»"/>
        <a:defRPr sz="2000">
          <a:solidFill>
            <a:srgbClr val="333333"/>
          </a:solidFill>
          <a:latin typeface="+mn-lt"/>
        </a:defRPr>
      </a:lvl5pPr>
      <a:lvl6pPr marL="2514600" indent="-228600" algn="l" rtl="0" fontAlgn="base">
        <a:spcBef>
          <a:spcPct val="20000"/>
        </a:spcBef>
        <a:spcAft>
          <a:spcPct val="0"/>
        </a:spcAft>
        <a:buChar char="»"/>
        <a:defRPr sz="2000">
          <a:solidFill>
            <a:srgbClr val="333333"/>
          </a:solidFill>
          <a:latin typeface="+mn-lt"/>
        </a:defRPr>
      </a:lvl6pPr>
      <a:lvl7pPr marL="2971800" indent="-228600" algn="l" rtl="0" fontAlgn="base">
        <a:spcBef>
          <a:spcPct val="20000"/>
        </a:spcBef>
        <a:spcAft>
          <a:spcPct val="0"/>
        </a:spcAft>
        <a:buChar char="»"/>
        <a:defRPr sz="2000">
          <a:solidFill>
            <a:srgbClr val="333333"/>
          </a:solidFill>
          <a:latin typeface="+mn-lt"/>
        </a:defRPr>
      </a:lvl7pPr>
      <a:lvl8pPr marL="3429000" indent="-228600" algn="l" rtl="0" fontAlgn="base">
        <a:spcBef>
          <a:spcPct val="20000"/>
        </a:spcBef>
        <a:spcAft>
          <a:spcPct val="0"/>
        </a:spcAft>
        <a:buChar char="»"/>
        <a:defRPr sz="2000">
          <a:solidFill>
            <a:srgbClr val="333333"/>
          </a:solidFill>
          <a:latin typeface="+mn-lt"/>
        </a:defRPr>
      </a:lvl8pPr>
      <a:lvl9pPr marL="3886200" indent="-228600" algn="l" rtl="0" fontAlgn="base">
        <a:spcBef>
          <a:spcPct val="20000"/>
        </a:spcBef>
        <a:spcAft>
          <a:spcPct val="0"/>
        </a:spcAft>
        <a:buChar char="»"/>
        <a:defRPr sz="2000">
          <a:solidFill>
            <a:srgbClr val="333333"/>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JPG"/><Relationship Id="rId9"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0.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2348909" y="1951074"/>
            <a:ext cx="7543800" cy="1600200"/>
          </a:xfrm>
          <a:prstGeom prst="roundRect">
            <a:avLst/>
          </a:prstGeom>
          <a:noFill/>
          <a:ln w="9525" cap="flat" cmpd="sng" algn="ctr">
            <a:noFill/>
            <a:prstDash val="solid"/>
            <a:round/>
            <a:headEnd type="none" w="med" len="med"/>
            <a:tailEnd type="none" w="med" len="med"/>
          </a:ln>
          <a:effectLst>
            <a:outerShdw dist="35921" dir="8100000" algn="ctr" rotWithShape="0">
              <a:srgbClr val="B2B2B2">
                <a:alpha val="50000"/>
              </a:srgbClr>
            </a:outerShdw>
          </a:effectLst>
        </p:spPr>
        <p:txBody>
          <a:bodyPr vert="horz" wrap="square" lIns="91440" tIns="45720" rIns="91440" bIns="45720" numCol="1" rtlCol="0" anchor="t" anchorCtr="0" compatLnSpc="1">
            <a:prstTxWarp prst="textNoShape">
              <a:avLst/>
            </a:prstTxWarp>
          </a:bodyPr>
          <a:lstStyle/>
          <a:p>
            <a:pPr fontAlgn="base">
              <a:spcBef>
                <a:spcPct val="20000"/>
              </a:spcBef>
              <a:spcAft>
                <a:spcPct val="0"/>
              </a:spcAft>
              <a:buFontTx/>
              <a:buChar char="•"/>
            </a:pPr>
            <a:endParaRPr lang="en-US" sz="4400" dirty="0">
              <a:solidFill>
                <a:srgbClr val="333333"/>
              </a:solidFill>
            </a:endParaRPr>
          </a:p>
        </p:txBody>
      </p:sp>
      <p:sp>
        <p:nvSpPr>
          <p:cNvPr id="9" name="Title 1"/>
          <p:cNvSpPr>
            <a:spLocks noGrp="1"/>
          </p:cNvSpPr>
          <p:nvPr>
            <p:ph type="ctrTitle"/>
          </p:nvPr>
        </p:nvSpPr>
        <p:spPr>
          <a:xfrm>
            <a:off x="1007165" y="1560549"/>
            <a:ext cx="10822884" cy="2381250"/>
          </a:xfrm>
          <a:effectLst/>
        </p:spPr>
        <p:txBody>
          <a:bodyPr>
            <a:normAutofit/>
          </a:bodyPr>
          <a:lstStyle/>
          <a:p>
            <a:r>
              <a:rPr lang="en-US" sz="4000" dirty="0">
                <a:latin typeface="NimbusRomNo9L-Regu"/>
              </a:rPr>
              <a:t>Cloud-based Control and vSLAM through</a:t>
            </a:r>
            <a:br>
              <a:rPr lang="en-US" sz="4000" dirty="0">
                <a:latin typeface="NimbusRomNo9L-Regu"/>
              </a:rPr>
            </a:br>
            <a:r>
              <a:rPr lang="en-US" sz="4000" dirty="0">
                <a:latin typeface="NimbusRomNo9L-Regu"/>
              </a:rPr>
              <a:t>Cooperative Mapping and Localization</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6" name="Subtitle 2"/>
          <p:cNvSpPr txBox="1">
            <a:spLocks/>
          </p:cNvSpPr>
          <p:nvPr/>
        </p:nvSpPr>
        <p:spPr bwMode="auto">
          <a:xfrm>
            <a:off x="1125153" y="4954390"/>
            <a:ext cx="9581322" cy="147099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0" indent="0" algn="ctr" rtl="0" fontAlgn="base">
              <a:spcBef>
                <a:spcPct val="20000"/>
              </a:spcBef>
              <a:spcAft>
                <a:spcPct val="0"/>
              </a:spcAft>
              <a:buNone/>
              <a:defRPr sz="3200">
                <a:solidFill>
                  <a:srgbClr val="333333"/>
                </a:solidFill>
                <a:latin typeface="+mn-lt"/>
                <a:ea typeface="+mn-ea"/>
                <a:cs typeface="+mn-cs"/>
              </a:defRPr>
            </a:lvl1pPr>
            <a:lvl2pPr marL="457200" indent="0" algn="ctr" rtl="0" fontAlgn="base">
              <a:spcBef>
                <a:spcPct val="20000"/>
              </a:spcBef>
              <a:spcAft>
                <a:spcPct val="0"/>
              </a:spcAft>
              <a:buNone/>
              <a:defRPr sz="2800">
                <a:solidFill>
                  <a:srgbClr val="333333"/>
                </a:solidFill>
                <a:latin typeface="+mn-lt"/>
              </a:defRPr>
            </a:lvl2pPr>
            <a:lvl3pPr marL="914400" indent="0" algn="ctr" rtl="0" fontAlgn="base">
              <a:spcBef>
                <a:spcPct val="20000"/>
              </a:spcBef>
              <a:spcAft>
                <a:spcPct val="0"/>
              </a:spcAft>
              <a:buNone/>
              <a:defRPr sz="2400">
                <a:solidFill>
                  <a:srgbClr val="333333"/>
                </a:solidFill>
                <a:latin typeface="+mn-lt"/>
              </a:defRPr>
            </a:lvl3pPr>
            <a:lvl4pPr marL="1371600" indent="0" algn="ctr" rtl="0" fontAlgn="base">
              <a:spcBef>
                <a:spcPct val="20000"/>
              </a:spcBef>
              <a:spcAft>
                <a:spcPct val="0"/>
              </a:spcAft>
              <a:buNone/>
              <a:defRPr sz="2000">
                <a:solidFill>
                  <a:srgbClr val="333333"/>
                </a:solidFill>
                <a:latin typeface="+mn-lt"/>
              </a:defRPr>
            </a:lvl4pPr>
            <a:lvl5pPr marL="1828800" indent="0" algn="ctr" rtl="0" fontAlgn="base">
              <a:spcBef>
                <a:spcPct val="20000"/>
              </a:spcBef>
              <a:spcAft>
                <a:spcPct val="0"/>
              </a:spcAft>
              <a:buNone/>
              <a:defRPr sz="2000">
                <a:solidFill>
                  <a:srgbClr val="333333"/>
                </a:solidFill>
                <a:latin typeface="+mn-lt"/>
              </a:defRPr>
            </a:lvl5pPr>
            <a:lvl6pPr marL="2286000" indent="0" algn="ctr" rtl="0" fontAlgn="base">
              <a:spcBef>
                <a:spcPct val="20000"/>
              </a:spcBef>
              <a:spcAft>
                <a:spcPct val="0"/>
              </a:spcAft>
              <a:buNone/>
              <a:defRPr sz="2000">
                <a:solidFill>
                  <a:srgbClr val="333333"/>
                </a:solidFill>
                <a:latin typeface="+mn-lt"/>
              </a:defRPr>
            </a:lvl6pPr>
            <a:lvl7pPr marL="2743200" indent="0" algn="ctr" rtl="0" fontAlgn="base">
              <a:spcBef>
                <a:spcPct val="20000"/>
              </a:spcBef>
              <a:spcAft>
                <a:spcPct val="0"/>
              </a:spcAft>
              <a:buNone/>
              <a:defRPr sz="2000">
                <a:solidFill>
                  <a:srgbClr val="333333"/>
                </a:solidFill>
                <a:latin typeface="+mn-lt"/>
              </a:defRPr>
            </a:lvl7pPr>
            <a:lvl8pPr marL="3200400" indent="0" algn="ctr" rtl="0" fontAlgn="base">
              <a:spcBef>
                <a:spcPct val="20000"/>
              </a:spcBef>
              <a:spcAft>
                <a:spcPct val="0"/>
              </a:spcAft>
              <a:buNone/>
              <a:defRPr sz="2000">
                <a:solidFill>
                  <a:srgbClr val="333333"/>
                </a:solidFill>
                <a:latin typeface="+mn-lt"/>
              </a:defRPr>
            </a:lvl8pPr>
            <a:lvl9pPr marL="3657600" indent="0" algn="ctr" rtl="0" fontAlgn="base">
              <a:spcBef>
                <a:spcPct val="20000"/>
              </a:spcBef>
              <a:spcAft>
                <a:spcPct val="0"/>
              </a:spcAft>
              <a:buNone/>
              <a:defRPr sz="2000">
                <a:solidFill>
                  <a:srgbClr val="333333"/>
                </a:solidFill>
                <a:latin typeface="+mn-lt"/>
              </a:defRPr>
            </a:lvl9pPr>
          </a:lstStyle>
          <a:p>
            <a:r>
              <a:rPr lang="it-IT" sz="1900" b="1" kern="0" dirty="0" smtClean="0">
                <a:solidFill>
                  <a:schemeClr val="tx1">
                    <a:lumMod val="85000"/>
                    <a:lumOff val="15000"/>
                  </a:schemeClr>
                </a:solidFill>
                <a:latin typeface="Times New Roman" panose="02020603050405020304" pitchFamily="18" charset="0"/>
                <a:cs typeface="Times New Roman" panose="02020603050405020304" pitchFamily="18" charset="0"/>
              </a:rPr>
              <a:t>Berat Alper EROL</a:t>
            </a:r>
          </a:p>
          <a:p>
            <a:r>
              <a:rPr lang="it-IT" sz="1900" b="1" kern="0" dirty="0" smtClean="0">
                <a:solidFill>
                  <a:schemeClr val="tx1">
                    <a:lumMod val="85000"/>
                    <a:lumOff val="15000"/>
                  </a:schemeClr>
                </a:solidFill>
                <a:latin typeface="Times New Roman" panose="02020603050405020304" pitchFamily="18" charset="0"/>
                <a:cs typeface="Times New Roman" panose="02020603050405020304" pitchFamily="18" charset="0"/>
              </a:rPr>
              <a:t>Autonomous Control Engineering Lab</a:t>
            </a:r>
            <a:endParaRPr lang="it-IT" sz="1900" b="1" kern="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it-IT" sz="1900" b="1" kern="0" dirty="0">
                <a:solidFill>
                  <a:schemeClr val="tx1">
                    <a:lumMod val="85000"/>
                    <a:lumOff val="15000"/>
                  </a:schemeClr>
                </a:solidFill>
                <a:latin typeface="Times New Roman" panose="02020603050405020304" pitchFamily="18" charset="0"/>
                <a:cs typeface="Times New Roman" panose="02020603050405020304" pitchFamily="18" charset="0"/>
              </a:rPr>
              <a:t>The University of Texas at San </a:t>
            </a:r>
            <a:r>
              <a:rPr lang="it-IT" sz="1900" b="1" kern="0" dirty="0" smtClean="0">
                <a:solidFill>
                  <a:schemeClr val="tx1">
                    <a:lumMod val="85000"/>
                    <a:lumOff val="15000"/>
                  </a:schemeClr>
                </a:solidFill>
                <a:latin typeface="Times New Roman" panose="02020603050405020304" pitchFamily="18" charset="0"/>
                <a:cs typeface="Times New Roman" panose="02020603050405020304" pitchFamily="18" charset="0"/>
              </a:rPr>
              <a:t>Antonio</a:t>
            </a:r>
          </a:p>
          <a:p>
            <a:r>
              <a:rPr lang="it-IT" sz="1900" b="1" kern="0" dirty="0" smtClean="0">
                <a:solidFill>
                  <a:schemeClr val="tx1">
                    <a:lumMod val="85000"/>
                    <a:lumOff val="15000"/>
                  </a:schemeClr>
                </a:solidFill>
                <a:latin typeface="Times New Roman" panose="02020603050405020304" pitchFamily="18" charset="0"/>
                <a:cs typeface="Times New Roman" panose="02020603050405020304" pitchFamily="18" charset="0"/>
              </a:rPr>
              <a:t>2016</a:t>
            </a:r>
          </a:p>
          <a:p>
            <a:endParaRPr lang="it-IT" sz="1900" b="1" kern="0"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pPr algn="just"/>
            <a:endParaRPr lang="it-IT" sz="2400" b="1" kern="0" dirty="0" smtClean="0">
              <a:solidFill>
                <a:schemeClr val="tx1"/>
              </a:solidFill>
              <a:latin typeface="Times New Roman" panose="02020603050405020304" pitchFamily="18" charset="0"/>
              <a:cs typeface="Times New Roman" panose="02020603050405020304" pitchFamily="18" charset="0"/>
            </a:endParaRPr>
          </a:p>
          <a:p>
            <a:pPr algn="just"/>
            <a:endParaRPr lang="it-IT" sz="2400" b="1" kern="0"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en-US" sz="2000" b="1" kern="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47" y="673240"/>
            <a:ext cx="993918" cy="805879"/>
          </a:xfrm>
          <a:prstGeom prst="rect">
            <a:avLst/>
          </a:prstGeom>
        </p:spPr>
      </p:pic>
      <p:pic>
        <p:nvPicPr>
          <p:cNvPr id="8" name="Picture 7" descr="http://ace.wacong.org/Assets/images/ace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25541" y="4744278"/>
            <a:ext cx="1572867" cy="1405836"/>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5913086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577263"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Methodology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592203"/>
            <a:ext cx="10972800" cy="4144963"/>
          </a:xfrm>
          <a:effectLst/>
        </p:spPr>
        <p:txBody>
          <a:bodyPr/>
          <a:lstStyle/>
          <a:p>
            <a:r>
              <a:rPr lang="en-US" sz="2800" dirty="0">
                <a:solidFill>
                  <a:schemeClr val="tx1"/>
                </a:solidFill>
                <a:latin typeface="Times New Roman" panose="02020603050405020304" pitchFamily="18" charset="0"/>
                <a:cs typeface="Times New Roman" panose="02020603050405020304" pitchFamily="18" charset="0"/>
              </a:rPr>
              <a:t>Localization is a problem for any robotic system </a:t>
            </a:r>
            <a:r>
              <a:rPr lang="en-US" sz="2800" dirty="0" smtClean="0">
                <a:solidFill>
                  <a:schemeClr val="tx1"/>
                </a:solidFill>
                <a:latin typeface="Times New Roman" panose="02020603050405020304" pitchFamily="18" charset="0"/>
                <a:cs typeface="Times New Roman" panose="02020603050405020304" pitchFamily="18" charset="0"/>
              </a:rPr>
              <a:t>performing any </a:t>
            </a:r>
            <a:r>
              <a:rPr lang="en-US" sz="2800" dirty="0">
                <a:solidFill>
                  <a:schemeClr val="tx1"/>
                </a:solidFill>
                <a:latin typeface="Times New Roman" panose="02020603050405020304" pitchFamily="18" charset="0"/>
                <a:cs typeface="Times New Roman" panose="02020603050405020304" pitchFamily="18" charset="0"/>
              </a:rPr>
              <a:t>autonomous </a:t>
            </a:r>
            <a:r>
              <a:rPr lang="en-US" sz="2800" dirty="0" smtClean="0">
                <a:solidFill>
                  <a:schemeClr val="tx1"/>
                </a:solidFill>
                <a:latin typeface="Times New Roman" panose="02020603050405020304" pitchFamily="18" charset="0"/>
                <a:cs typeface="Times New Roman" panose="02020603050405020304" pitchFamily="18" charset="0"/>
              </a:rPr>
              <a:t>operation.</a:t>
            </a:r>
          </a:p>
          <a:p>
            <a:pPr lvl="1"/>
            <a:r>
              <a:rPr lang="en-US" sz="2400" dirty="0" smtClean="0">
                <a:solidFill>
                  <a:schemeClr val="tx1"/>
                </a:solidFill>
                <a:latin typeface="Times New Roman" panose="02020603050405020304" pitchFamily="18" charset="0"/>
                <a:cs typeface="Times New Roman" panose="02020603050405020304" pitchFamily="18" charset="0"/>
              </a:rPr>
              <a:t>Requires a system to understand the work environment, obstacles around the system, and memory to map the environment.</a:t>
            </a:r>
          </a:p>
          <a:p>
            <a:r>
              <a:rPr lang="en-US" sz="2800" dirty="0" smtClean="0">
                <a:solidFill>
                  <a:schemeClr val="tx1"/>
                </a:solidFill>
                <a:latin typeface="Times New Roman" panose="02020603050405020304" pitchFamily="18" charset="0"/>
                <a:cs typeface="Times New Roman" panose="02020603050405020304" pitchFamily="18" charset="0"/>
              </a:rPr>
              <a:t>This </a:t>
            </a:r>
            <a:r>
              <a:rPr lang="en-US" sz="2800" dirty="0">
                <a:solidFill>
                  <a:schemeClr val="tx1"/>
                </a:solidFill>
                <a:latin typeface="Times New Roman" panose="02020603050405020304" pitchFamily="18" charset="0"/>
                <a:cs typeface="Times New Roman" panose="02020603050405020304" pitchFamily="18" charset="0"/>
              </a:rPr>
              <a:t>problem is defined in the literature as </a:t>
            </a:r>
            <a:r>
              <a:rPr lang="en-US" sz="2800" dirty="0" smtClean="0">
                <a:solidFill>
                  <a:schemeClr val="tx1"/>
                </a:solidFill>
                <a:latin typeface="Times New Roman" panose="02020603050405020304" pitchFamily="18" charset="0"/>
                <a:cs typeface="Times New Roman" panose="02020603050405020304" pitchFamily="18" charset="0"/>
              </a:rPr>
              <a:t>the chicken </a:t>
            </a:r>
            <a:r>
              <a:rPr lang="en-US" sz="2800" dirty="0">
                <a:solidFill>
                  <a:schemeClr val="tx1"/>
                </a:solidFill>
                <a:latin typeface="Times New Roman" panose="02020603050405020304" pitchFamily="18" charset="0"/>
                <a:cs typeface="Times New Roman" panose="02020603050405020304" pitchFamily="18" charset="0"/>
              </a:rPr>
              <a:t>and egg problem because calculating the </a:t>
            </a:r>
            <a:r>
              <a:rPr lang="en-US" sz="2800" dirty="0" smtClean="0">
                <a:solidFill>
                  <a:schemeClr val="tx1"/>
                </a:solidFill>
                <a:latin typeface="Times New Roman" panose="02020603050405020304" pitchFamily="18" charset="0"/>
                <a:cs typeface="Times New Roman" panose="02020603050405020304" pitchFamily="18" charset="0"/>
              </a:rPr>
              <a:t>location requires </a:t>
            </a:r>
            <a:r>
              <a:rPr lang="en-US" sz="2800" dirty="0">
                <a:solidFill>
                  <a:schemeClr val="tx1"/>
                </a:solidFill>
                <a:latin typeface="Times New Roman" panose="02020603050405020304" pitchFamily="18" charset="0"/>
                <a:cs typeface="Times New Roman" panose="02020603050405020304" pitchFamily="18" charset="0"/>
              </a:rPr>
              <a:t>a map, and to map the area the system should </a:t>
            </a:r>
            <a:r>
              <a:rPr lang="en-US" sz="2800" dirty="0" smtClean="0">
                <a:solidFill>
                  <a:schemeClr val="tx1"/>
                </a:solidFill>
                <a:latin typeface="Times New Roman" panose="02020603050405020304" pitchFamily="18" charset="0"/>
                <a:cs typeface="Times New Roman" panose="02020603050405020304" pitchFamily="18" charset="0"/>
              </a:rPr>
              <a:t>know its current </a:t>
            </a:r>
            <a:r>
              <a:rPr lang="en-US" sz="2800" dirty="0">
                <a:solidFill>
                  <a:schemeClr val="tx1"/>
                </a:solidFill>
                <a:latin typeface="Times New Roman" panose="02020603050405020304" pitchFamily="18" charset="0"/>
                <a:cs typeface="Times New Roman" panose="02020603050405020304" pitchFamily="18" charset="0"/>
              </a:rPr>
              <a:t>location and </a:t>
            </a:r>
            <a:r>
              <a:rPr lang="en-US" sz="2800" dirty="0" smtClean="0">
                <a:solidFill>
                  <a:schemeClr val="tx1"/>
                </a:solidFill>
                <a:latin typeface="Times New Roman" panose="02020603050405020304" pitchFamily="18" charset="0"/>
                <a:cs typeface="Times New Roman" panose="02020603050405020304" pitchFamily="18" charset="0"/>
              </a:rPr>
              <a:t>surroundings.</a:t>
            </a:r>
          </a:p>
          <a:p>
            <a:pPr lvl="1"/>
            <a:r>
              <a:rPr lang="en-US" sz="2400" dirty="0" smtClean="0">
                <a:solidFill>
                  <a:schemeClr val="tx1"/>
                </a:solidFill>
                <a:latin typeface="Times New Roman" panose="02020603050405020304" pitchFamily="18" charset="0"/>
                <a:cs typeface="Times New Roman" panose="02020603050405020304" pitchFamily="18" charset="0"/>
              </a:rPr>
              <a:t>Therefore</a:t>
            </a:r>
            <a:r>
              <a:rPr lang="en-US" sz="2400" dirty="0">
                <a:solidFill>
                  <a:schemeClr val="tx1"/>
                </a:solidFill>
                <a:latin typeface="Times New Roman" panose="02020603050405020304" pitchFamily="18" charset="0"/>
                <a:cs typeface="Times New Roman" panose="02020603050405020304" pitchFamily="18" charset="0"/>
              </a:rPr>
              <a:t>, a </a:t>
            </a:r>
            <a:r>
              <a:rPr lang="en-US" sz="2400" dirty="0" smtClean="0">
                <a:solidFill>
                  <a:schemeClr val="tx1"/>
                </a:solidFill>
                <a:latin typeface="Times New Roman" panose="02020603050405020304" pitchFamily="18" charset="0"/>
                <a:cs typeface="Times New Roman" panose="02020603050405020304" pitchFamily="18" charset="0"/>
              </a:rPr>
              <a:t>system needs </a:t>
            </a:r>
            <a:r>
              <a:rPr lang="en-US" sz="2400" dirty="0">
                <a:solidFill>
                  <a:schemeClr val="tx1"/>
                </a:solidFill>
                <a:latin typeface="Times New Roman" panose="02020603050405020304" pitchFamily="18" charset="0"/>
                <a:cs typeface="Times New Roman" panose="02020603050405020304" pitchFamily="18" charset="0"/>
              </a:rPr>
              <a:t>to initialize itself before and during the mapping </a:t>
            </a:r>
            <a:r>
              <a:rPr lang="en-US" sz="2400" dirty="0" smtClean="0">
                <a:solidFill>
                  <a:schemeClr val="tx1"/>
                </a:solidFill>
                <a:latin typeface="Times New Roman" panose="02020603050405020304" pitchFamily="18" charset="0"/>
                <a:cs typeface="Times New Roman" panose="02020603050405020304" pitchFamily="18" charset="0"/>
              </a:rPr>
              <a:t>process as </a:t>
            </a:r>
            <a:r>
              <a:rPr lang="en-US" sz="2400" dirty="0">
                <a:solidFill>
                  <a:schemeClr val="tx1"/>
                </a:solidFill>
                <a:latin typeface="Times New Roman" panose="02020603050405020304" pitchFamily="18" charset="0"/>
                <a:cs typeface="Times New Roman" panose="02020603050405020304" pitchFamily="18" charset="0"/>
              </a:rPr>
              <a:t>well as localize itself simultaneously</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10</a:t>
            </a:fld>
            <a:endParaRPr lang="en-US">
              <a:solidFill>
                <a:srgbClr val="FFFFFF"/>
              </a:solidFill>
            </a:endParaRPr>
          </a:p>
        </p:txBody>
      </p:sp>
      <p:sp>
        <p:nvSpPr>
          <p:cNvPr id="5" name="Oval 4"/>
          <p:cNvSpPr/>
          <p:nvPr/>
        </p:nvSpPr>
        <p:spPr bwMode="auto">
          <a:xfrm>
            <a:off x="10422797"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8" name="Oval 7"/>
          <p:cNvSpPr/>
          <p:nvPr/>
        </p:nvSpPr>
        <p:spPr bwMode="auto">
          <a:xfrm>
            <a:off x="11154013"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2" name="Picture 11"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1" name="Oval 10"/>
          <p:cNvSpPr/>
          <p:nvPr/>
        </p:nvSpPr>
        <p:spPr bwMode="auto">
          <a:xfrm>
            <a:off x="10173847"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4" name="Oval 13"/>
          <p:cNvSpPr/>
          <p:nvPr/>
        </p:nvSpPr>
        <p:spPr bwMode="auto">
          <a:xfrm>
            <a:off x="10922309"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5" name="Oval 14"/>
          <p:cNvSpPr/>
          <p:nvPr/>
        </p:nvSpPr>
        <p:spPr bwMode="auto">
          <a:xfrm>
            <a:off x="10673359"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6" name="Picture 15"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7" name="Oval 16"/>
          <p:cNvSpPr/>
          <p:nvPr/>
        </p:nvSpPr>
        <p:spPr bwMode="auto">
          <a:xfrm>
            <a:off x="11440717"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8" name="Oval 17"/>
          <p:cNvSpPr/>
          <p:nvPr/>
        </p:nvSpPr>
        <p:spPr bwMode="auto">
          <a:xfrm>
            <a:off x="9918881"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254481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577263"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Methodology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11</a:t>
            </a:fld>
            <a:endParaRPr lang="en-US">
              <a:solidFill>
                <a:srgbClr val="FFFFFF"/>
              </a:solidFill>
            </a:endParaRPr>
          </a:p>
        </p:txBody>
      </p:sp>
      <p:sp>
        <p:nvSpPr>
          <p:cNvPr id="5" name="Oval 4"/>
          <p:cNvSpPr/>
          <p:nvPr/>
        </p:nvSpPr>
        <p:spPr bwMode="auto">
          <a:xfrm>
            <a:off x="10422797"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2" name="Picture 11"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1" name="Oval 10"/>
          <p:cNvSpPr/>
          <p:nvPr/>
        </p:nvSpPr>
        <p:spPr bwMode="auto">
          <a:xfrm>
            <a:off x="10173847"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4" name="Oval 13"/>
          <p:cNvSpPr/>
          <p:nvPr/>
        </p:nvSpPr>
        <p:spPr bwMode="auto">
          <a:xfrm>
            <a:off x="10922309"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5" name="Oval 14"/>
          <p:cNvSpPr/>
          <p:nvPr/>
        </p:nvSpPr>
        <p:spPr bwMode="auto">
          <a:xfrm>
            <a:off x="10673359"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6" name="Picture 15"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9" name="Content Placeholder 2"/>
          <p:cNvSpPr txBox="1">
            <a:spLocks/>
          </p:cNvSpPr>
          <p:nvPr/>
        </p:nvSpPr>
        <p:spPr>
          <a:xfrm>
            <a:off x="121920" y="1564826"/>
            <a:ext cx="4800600" cy="4382348"/>
          </a:xfrm>
          <a:prstGeom prst="rect">
            <a:avLst/>
          </a:prstGeom>
          <a:solidFill>
            <a:schemeClr val="accent1"/>
          </a:solidFill>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600"/>
              </a:spcAft>
              <a:buClr>
                <a:srgbClr val="83992A"/>
              </a:buClr>
              <a:buSzPct val="115000"/>
              <a:buFont typeface="Arial"/>
              <a:buChar char="•"/>
              <a:tabLst/>
              <a:defRPr/>
            </a:pPr>
            <a:r>
              <a:rPr kumimoji="0" lang="en-US" sz="2400" b="0" i="0" u="none" strike="noStrike" kern="1200" cap="none" spc="0" normalizeH="0" baseline="0" noProof="0" dirty="0" smtClean="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rPr>
              <a:t>SLAM</a:t>
            </a:r>
          </a:p>
          <a:p>
            <a:pPr marL="742950" marR="0" lvl="1" indent="-285750" algn="l" defTabSz="457200" rtl="0" eaLnBrk="1" fontAlgn="auto" latinLnBrk="0" hangingPunct="1">
              <a:lnSpc>
                <a:spcPct val="100000"/>
              </a:lnSpc>
              <a:spcBef>
                <a:spcPct val="20000"/>
              </a:spcBef>
              <a:spcAft>
                <a:spcPts val="600"/>
              </a:spcAft>
              <a:buClr>
                <a:srgbClr val="83992A"/>
              </a:buClr>
              <a:buSzPct val="115000"/>
              <a:buFont typeface="Arial"/>
              <a:buChar char="•"/>
              <a:tabLst/>
              <a:defRPr/>
            </a:pPr>
            <a:r>
              <a:rPr kumimoji="0" lang="en-US" sz="2400" b="0" i="0" u="none" strike="noStrike" kern="1200" cap="none" spc="0" normalizeH="0" baseline="0" noProof="0" dirty="0" smtClean="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rPr>
              <a:t>Computational problem of constructing or updating a map of an unknown environment while simultaneously keeping track of an robot's location within it.</a:t>
            </a:r>
            <a:endParaRPr kumimoji="0" lang="en-US" sz="2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endParaRPr>
          </a:p>
        </p:txBody>
      </p:sp>
      <p:sp>
        <p:nvSpPr>
          <p:cNvPr id="20" name="Content Placeholder 2"/>
          <p:cNvSpPr txBox="1">
            <a:spLocks/>
          </p:cNvSpPr>
          <p:nvPr/>
        </p:nvSpPr>
        <p:spPr>
          <a:xfrm>
            <a:off x="7217391" y="1564826"/>
            <a:ext cx="4911176" cy="4382348"/>
          </a:xfrm>
          <a:prstGeom prst="rect">
            <a:avLst/>
          </a:prstGeom>
          <a:solidFill>
            <a:schemeClr val="accent1"/>
          </a:solidFill>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Clr>
                <a:srgbClr val="83992A"/>
              </a:buClr>
            </a:pPr>
            <a:r>
              <a:rPr lang="en-US" altLang="en-US" dirty="0">
                <a:solidFill>
                  <a:prstClr val="black">
                    <a:lumMod val="85000"/>
                    <a:lumOff val="15000"/>
                  </a:prstClr>
                </a:solidFill>
                <a:latin typeface="Times New Roman" panose="02020603050405020304" pitchFamily="18" charset="0"/>
                <a:cs typeface="Times New Roman" panose="02020603050405020304" pitchFamily="18" charset="0"/>
              </a:rPr>
              <a:t>The </a:t>
            </a:r>
            <a:r>
              <a:rPr lang="en-US" altLang="en-US" dirty="0" smtClean="0">
                <a:solidFill>
                  <a:prstClr val="black">
                    <a:lumMod val="85000"/>
                    <a:lumOff val="15000"/>
                  </a:prstClr>
                </a:solidFill>
                <a:latin typeface="Times New Roman" panose="02020603050405020304" pitchFamily="18" charset="0"/>
                <a:cs typeface="Times New Roman" panose="02020603050405020304" pitchFamily="18" charset="0"/>
              </a:rPr>
              <a:t>problem</a:t>
            </a:r>
            <a:endParaRPr lang="en-US" altLang="en-US" dirty="0">
              <a:solidFill>
                <a:prstClr val="black">
                  <a:lumMod val="85000"/>
                  <a:lumOff val="15000"/>
                </a:prstClr>
              </a:solidFill>
              <a:latin typeface="Times New Roman" panose="02020603050405020304" pitchFamily="18" charset="0"/>
              <a:cs typeface="Times New Roman" panose="02020603050405020304" pitchFamily="18" charset="0"/>
            </a:endParaRPr>
          </a:p>
          <a:p>
            <a:pPr lvl="1">
              <a:buClr>
                <a:srgbClr val="83992A"/>
              </a:buClr>
            </a:pPr>
            <a:r>
              <a:rPr lang="en-US" altLang="en-US" sz="2400" dirty="0">
                <a:solidFill>
                  <a:prstClr val="black">
                    <a:lumMod val="85000"/>
                    <a:lumOff val="15000"/>
                  </a:prstClr>
                </a:solidFill>
                <a:latin typeface="Times New Roman" panose="02020603050405020304" pitchFamily="18" charset="0"/>
                <a:cs typeface="Times New Roman" panose="02020603050405020304" pitchFamily="18" charset="0"/>
              </a:rPr>
              <a:t>Mapping</a:t>
            </a:r>
          </a:p>
          <a:p>
            <a:pPr lvl="1">
              <a:buClr>
                <a:srgbClr val="83992A"/>
              </a:buClr>
            </a:pPr>
            <a:r>
              <a:rPr lang="en-US" altLang="en-US" sz="2400" dirty="0">
                <a:solidFill>
                  <a:prstClr val="black">
                    <a:lumMod val="85000"/>
                    <a:lumOff val="15000"/>
                  </a:prstClr>
                </a:solidFill>
                <a:latin typeface="Times New Roman" panose="02020603050405020304" pitchFamily="18" charset="0"/>
                <a:cs typeface="Times New Roman" panose="02020603050405020304" pitchFamily="18" charset="0"/>
              </a:rPr>
              <a:t>Localization</a:t>
            </a:r>
          </a:p>
          <a:p>
            <a:pPr>
              <a:buClr>
                <a:srgbClr val="83992A"/>
              </a:buClr>
            </a:pPr>
            <a:r>
              <a:rPr lang="en-US" altLang="en-US" dirty="0">
                <a:solidFill>
                  <a:prstClr val="black">
                    <a:lumMod val="85000"/>
                    <a:lumOff val="15000"/>
                  </a:prstClr>
                </a:solidFill>
                <a:latin typeface="Times New Roman" panose="02020603050405020304" pitchFamily="18" charset="0"/>
                <a:cs typeface="Times New Roman" panose="02020603050405020304" pitchFamily="18" charset="0"/>
              </a:rPr>
              <a:t>The </a:t>
            </a:r>
            <a:r>
              <a:rPr lang="en-US" altLang="en-US" dirty="0" smtClean="0">
                <a:solidFill>
                  <a:prstClr val="black">
                    <a:lumMod val="85000"/>
                    <a:lumOff val="15000"/>
                  </a:prstClr>
                </a:solidFill>
                <a:latin typeface="Times New Roman" panose="02020603050405020304" pitchFamily="18" charset="0"/>
                <a:cs typeface="Times New Roman" panose="02020603050405020304" pitchFamily="18" charset="0"/>
              </a:rPr>
              <a:t>question:</a:t>
            </a:r>
            <a:endParaRPr lang="en-US" altLang="en-US" dirty="0">
              <a:solidFill>
                <a:prstClr val="black">
                  <a:lumMod val="85000"/>
                  <a:lumOff val="15000"/>
                </a:prstClr>
              </a:solidFill>
              <a:latin typeface="Times New Roman" panose="02020603050405020304" pitchFamily="18" charset="0"/>
              <a:cs typeface="Times New Roman" panose="02020603050405020304" pitchFamily="18" charset="0"/>
            </a:endParaRPr>
          </a:p>
          <a:p>
            <a:pPr lvl="1">
              <a:buClr>
                <a:srgbClr val="83992A"/>
              </a:buClr>
            </a:pPr>
            <a:r>
              <a:rPr lang="en-US" altLang="en-US" sz="2400" dirty="0">
                <a:solidFill>
                  <a:prstClr val="black">
                    <a:lumMod val="85000"/>
                    <a:lumOff val="15000"/>
                  </a:prstClr>
                </a:solidFill>
                <a:latin typeface="Times New Roman" panose="02020603050405020304" pitchFamily="18" charset="0"/>
                <a:cs typeface="Times New Roman" panose="02020603050405020304" pitchFamily="18" charset="0"/>
              </a:rPr>
              <a:t>In order to build a map, we must know our </a:t>
            </a:r>
            <a:r>
              <a:rPr lang="en-US" altLang="en-US" sz="2400" dirty="0" smtClean="0">
                <a:solidFill>
                  <a:prstClr val="black">
                    <a:lumMod val="85000"/>
                    <a:lumOff val="15000"/>
                  </a:prstClr>
                </a:solidFill>
                <a:latin typeface="Times New Roman" panose="02020603050405020304" pitchFamily="18" charset="0"/>
                <a:cs typeface="Times New Roman" panose="02020603050405020304" pitchFamily="18" charset="0"/>
              </a:rPr>
              <a:t>position.</a:t>
            </a:r>
            <a:endParaRPr lang="en-US" altLang="en-US" sz="2400" dirty="0">
              <a:solidFill>
                <a:prstClr val="black">
                  <a:lumMod val="85000"/>
                  <a:lumOff val="15000"/>
                </a:prstClr>
              </a:solidFill>
              <a:latin typeface="Times New Roman" panose="02020603050405020304" pitchFamily="18" charset="0"/>
              <a:cs typeface="Times New Roman" panose="02020603050405020304" pitchFamily="18" charset="0"/>
            </a:endParaRPr>
          </a:p>
          <a:p>
            <a:pPr lvl="1">
              <a:buClr>
                <a:srgbClr val="83992A"/>
              </a:buClr>
            </a:pPr>
            <a:r>
              <a:rPr lang="en-US" altLang="en-US" sz="2400" dirty="0">
                <a:solidFill>
                  <a:prstClr val="black">
                    <a:lumMod val="85000"/>
                    <a:lumOff val="15000"/>
                  </a:prstClr>
                </a:solidFill>
                <a:latin typeface="Times New Roman" panose="02020603050405020304" pitchFamily="18" charset="0"/>
                <a:cs typeface="Times New Roman" panose="02020603050405020304" pitchFamily="18" charset="0"/>
              </a:rPr>
              <a:t>To determine our position, we need a </a:t>
            </a:r>
            <a:r>
              <a:rPr lang="en-US" altLang="en-US" sz="2400" dirty="0" smtClean="0">
                <a:solidFill>
                  <a:prstClr val="black">
                    <a:lumMod val="85000"/>
                    <a:lumOff val="15000"/>
                  </a:prstClr>
                </a:solidFill>
                <a:latin typeface="Times New Roman" panose="02020603050405020304" pitchFamily="18" charset="0"/>
                <a:cs typeface="Times New Roman" panose="02020603050405020304" pitchFamily="18" charset="0"/>
              </a:rPr>
              <a:t>map.</a:t>
            </a:r>
            <a:endParaRPr lang="en-US" altLang="en-US" sz="2400" dirty="0">
              <a:solidFill>
                <a:prstClr val="black">
                  <a:lumMod val="85000"/>
                  <a:lumOff val="15000"/>
                </a:prstClr>
              </a:solidFill>
              <a:latin typeface="Times New Roman" panose="02020603050405020304" pitchFamily="18" charset="0"/>
              <a:cs typeface="Times New Roman" panose="02020603050405020304" pitchFamily="18" charset="0"/>
            </a:endParaRPr>
          </a:p>
        </p:txBody>
      </p:sp>
      <p:pic>
        <p:nvPicPr>
          <p:cNvPr id="21" name="Picture 2" descr="http://www.napkinville.com/wp-content/uploads/2009/12/i-am-a-confused-robot-548x102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2520" y="1564827"/>
            <a:ext cx="2294871" cy="4382348"/>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bwMode="auto">
          <a:xfrm>
            <a:off x="11185751"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23" name="Oval 22"/>
          <p:cNvSpPr/>
          <p:nvPr/>
        </p:nvSpPr>
        <p:spPr bwMode="auto">
          <a:xfrm>
            <a:off x="9918881"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24" name="Oval 23"/>
          <p:cNvSpPr/>
          <p:nvPr/>
        </p:nvSpPr>
        <p:spPr bwMode="auto">
          <a:xfrm>
            <a:off x="11440717"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353224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577263"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Methodology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31678" y="1752600"/>
            <a:ext cx="10911277" cy="4144963"/>
          </a:xfrm>
          <a:effectLst/>
        </p:spPr>
        <p:txBody>
          <a:bodyPr/>
          <a:lstStyle/>
          <a:p>
            <a:r>
              <a:rPr lang="en-US" sz="2800" dirty="0" smtClean="0">
                <a:solidFill>
                  <a:schemeClr val="tx1"/>
                </a:solidFill>
                <a:latin typeface="Times New Roman" panose="02020603050405020304" pitchFamily="18" charset="0"/>
                <a:cs typeface="Times New Roman" panose="02020603050405020304" pitchFamily="18" charset="0"/>
              </a:rPr>
              <a:t>Simultaneous Localization and Mapping - SLAM</a:t>
            </a:r>
          </a:p>
          <a:p>
            <a:pPr marL="742950" lvl="2" indent="-342900"/>
            <a:r>
              <a:rPr lang="en-US" dirty="0" smtClean="0">
                <a:solidFill>
                  <a:schemeClr val="tx1"/>
                </a:solidFill>
                <a:latin typeface="Times New Roman" panose="02020603050405020304" pitchFamily="18" charset="0"/>
                <a:cs typeface="Times New Roman" panose="02020603050405020304" pitchFamily="18" charset="0"/>
              </a:rPr>
              <a:t>SLAM proposed in early 2000’s, and is one </a:t>
            </a:r>
            <a:r>
              <a:rPr lang="en-US" dirty="0">
                <a:solidFill>
                  <a:schemeClr val="tx1"/>
                </a:solidFill>
                <a:latin typeface="Times New Roman" panose="02020603050405020304" pitchFamily="18" charset="0"/>
                <a:cs typeface="Times New Roman" panose="02020603050405020304" pitchFamily="18" charset="0"/>
              </a:rPr>
              <a:t>of the most </a:t>
            </a:r>
            <a:r>
              <a:rPr lang="en-US" dirty="0" smtClean="0">
                <a:solidFill>
                  <a:schemeClr val="tx1"/>
                </a:solidFill>
                <a:latin typeface="Times New Roman" panose="02020603050405020304" pitchFamily="18" charset="0"/>
                <a:cs typeface="Times New Roman" panose="02020603050405020304" pitchFamily="18" charset="0"/>
              </a:rPr>
              <a:t>popular </a:t>
            </a:r>
            <a:r>
              <a:rPr lang="en-US" dirty="0">
                <a:solidFill>
                  <a:schemeClr val="tx1"/>
                </a:solidFill>
                <a:latin typeface="Times New Roman" panose="02020603050405020304" pitchFamily="18" charset="0"/>
                <a:cs typeface="Times New Roman" panose="02020603050405020304" pitchFamily="18" charset="0"/>
              </a:rPr>
              <a:t>and applied </a:t>
            </a:r>
            <a:r>
              <a:rPr lang="en-US" dirty="0" smtClean="0">
                <a:solidFill>
                  <a:schemeClr val="tx1"/>
                </a:solidFill>
                <a:latin typeface="Times New Roman" panose="02020603050405020304" pitchFamily="18" charset="0"/>
                <a:cs typeface="Times New Roman" panose="02020603050405020304" pitchFamily="18" charset="0"/>
              </a:rPr>
              <a:t>methods designed for </a:t>
            </a:r>
            <a:r>
              <a:rPr lang="en-US" dirty="0">
                <a:solidFill>
                  <a:schemeClr val="tx1"/>
                </a:solidFill>
                <a:latin typeface="Times New Roman" panose="02020603050405020304" pitchFamily="18" charset="0"/>
                <a:cs typeface="Times New Roman" panose="02020603050405020304" pitchFamily="18" charset="0"/>
              </a:rPr>
              <a:t>more accurate localization and </a:t>
            </a:r>
            <a:r>
              <a:rPr lang="en-US" dirty="0" smtClean="0">
                <a:solidFill>
                  <a:schemeClr val="tx1"/>
                </a:solidFill>
                <a:latin typeface="Times New Roman" panose="02020603050405020304" pitchFamily="18" charset="0"/>
                <a:cs typeface="Times New Roman" panose="02020603050405020304" pitchFamily="18" charset="0"/>
              </a:rPr>
              <a:t>navigation.</a:t>
            </a:r>
          </a:p>
          <a:p>
            <a:pPr marL="742950" lvl="2" indent="-342900"/>
            <a:r>
              <a:rPr lang="en-US" dirty="0">
                <a:solidFill>
                  <a:schemeClr val="tx1"/>
                </a:solidFill>
                <a:latin typeface="Times New Roman" panose="02020603050405020304" pitchFamily="18" charset="0"/>
                <a:cs typeface="Times New Roman" panose="02020603050405020304" pitchFamily="18" charset="0"/>
              </a:rPr>
              <a:t>The complexity of the problem depends on the type </a:t>
            </a:r>
            <a:r>
              <a:rPr lang="en-US" dirty="0" smtClean="0">
                <a:solidFill>
                  <a:schemeClr val="tx1"/>
                </a:solidFill>
                <a:latin typeface="Times New Roman" panose="02020603050405020304" pitchFamily="18" charset="0"/>
                <a:cs typeface="Times New Roman" panose="02020603050405020304" pitchFamily="18" charset="0"/>
              </a:rPr>
              <a:t>of system </a:t>
            </a:r>
            <a:r>
              <a:rPr lang="en-US" dirty="0">
                <a:solidFill>
                  <a:schemeClr val="tx1"/>
                </a:solidFill>
                <a:latin typeface="Times New Roman" panose="02020603050405020304" pitchFamily="18" charset="0"/>
                <a:cs typeface="Times New Roman" panose="02020603050405020304" pitchFamily="18" charset="0"/>
              </a:rPr>
              <a:t>and the operation to be performed. Any </a:t>
            </a:r>
            <a:r>
              <a:rPr lang="en-US" dirty="0" smtClean="0">
                <a:solidFill>
                  <a:schemeClr val="tx1"/>
                </a:solidFill>
                <a:latin typeface="Times New Roman" panose="02020603050405020304" pitchFamily="18" charset="0"/>
                <a:cs typeface="Times New Roman" panose="02020603050405020304" pitchFamily="18" charset="0"/>
              </a:rPr>
              <a:t>SLAM problem </a:t>
            </a:r>
            <a:r>
              <a:rPr lang="en-US" dirty="0">
                <a:solidFill>
                  <a:schemeClr val="tx1"/>
                </a:solidFill>
                <a:latin typeface="Times New Roman" panose="02020603050405020304" pitchFamily="18" charset="0"/>
                <a:cs typeface="Times New Roman" panose="02020603050405020304" pitchFamily="18" charset="0"/>
              </a:rPr>
              <a:t>will have the </a:t>
            </a:r>
            <a:r>
              <a:rPr lang="en-US" dirty="0" smtClean="0">
                <a:solidFill>
                  <a:schemeClr val="tx1"/>
                </a:solidFill>
                <a:latin typeface="Times New Roman" panose="02020603050405020304" pitchFamily="18" charset="0"/>
                <a:cs typeface="Times New Roman" panose="02020603050405020304" pitchFamily="18" charset="0"/>
              </a:rPr>
              <a:t>computational </a:t>
            </a:r>
            <a:r>
              <a:rPr lang="en-US" dirty="0">
                <a:solidFill>
                  <a:schemeClr val="tx1"/>
                </a:solidFill>
                <a:latin typeface="Times New Roman" panose="02020603050405020304" pitchFamily="18" charset="0"/>
                <a:cs typeface="Times New Roman" panose="02020603050405020304" pitchFamily="18" charset="0"/>
              </a:rPr>
              <a:t>complexity that </a:t>
            </a:r>
            <a:r>
              <a:rPr lang="en-US" dirty="0" smtClean="0">
                <a:solidFill>
                  <a:schemeClr val="tx1"/>
                </a:solidFill>
                <a:latin typeface="Times New Roman" panose="02020603050405020304" pitchFamily="18" charset="0"/>
                <a:cs typeface="Times New Roman" panose="02020603050405020304" pitchFamily="18" charset="0"/>
              </a:rPr>
              <a:t>involves a </a:t>
            </a:r>
            <a:r>
              <a:rPr lang="en-US" dirty="0">
                <a:solidFill>
                  <a:schemeClr val="tx1"/>
                </a:solidFill>
                <a:latin typeface="Times New Roman" panose="02020603050405020304" pitchFamily="18" charset="0"/>
                <a:cs typeface="Times New Roman" panose="02020603050405020304" pitchFamily="18" charset="0"/>
              </a:rPr>
              <a:t>high power consumption due to the mapping </a:t>
            </a:r>
            <a:r>
              <a:rPr lang="en-US" dirty="0" smtClean="0">
                <a:solidFill>
                  <a:schemeClr val="tx1"/>
                </a:solidFill>
                <a:latin typeface="Times New Roman" panose="02020603050405020304" pitchFamily="18" charset="0"/>
                <a:cs typeface="Times New Roman" panose="02020603050405020304" pitchFamily="18" charset="0"/>
              </a:rPr>
              <a:t>process.</a:t>
            </a:r>
          </a:p>
          <a:p>
            <a:pPr marL="742950" lvl="2" indent="-342900"/>
            <a:r>
              <a:rPr lang="en-US" dirty="0" smtClean="0">
                <a:solidFill>
                  <a:schemeClr val="tx1"/>
                </a:solidFill>
                <a:latin typeface="Times New Roman" panose="02020603050405020304" pitchFamily="18" charset="0"/>
                <a:cs typeface="Times New Roman" panose="02020603050405020304" pitchFamily="18" charset="0"/>
              </a:rPr>
              <a:t>The process uses tremendous </a:t>
            </a:r>
            <a:r>
              <a:rPr lang="en-US" dirty="0">
                <a:solidFill>
                  <a:schemeClr val="tx1"/>
                </a:solidFill>
                <a:latin typeface="Times New Roman" panose="02020603050405020304" pitchFamily="18" charset="0"/>
                <a:cs typeface="Times New Roman" panose="02020603050405020304" pitchFamily="18" charset="0"/>
              </a:rPr>
              <a:t>amount of data gathered by the </a:t>
            </a:r>
            <a:r>
              <a:rPr lang="en-US" dirty="0" smtClean="0">
                <a:solidFill>
                  <a:schemeClr val="tx1"/>
                </a:solidFill>
                <a:latin typeface="Times New Roman" panose="02020603050405020304" pitchFamily="18" charset="0"/>
                <a:cs typeface="Times New Roman" panose="02020603050405020304" pitchFamily="18" charset="0"/>
              </a:rPr>
              <a:t>systems sensors </a:t>
            </a:r>
            <a:r>
              <a:rPr lang="en-US" dirty="0">
                <a:solidFill>
                  <a:schemeClr val="tx1"/>
                </a:solidFill>
                <a:latin typeface="Times New Roman" panose="02020603050405020304" pitchFamily="18" charset="0"/>
                <a:cs typeface="Times New Roman" panose="02020603050405020304" pitchFamily="18" charset="0"/>
              </a:rPr>
              <a:t>in addition to the power consumed by the </a:t>
            </a:r>
            <a:r>
              <a:rPr lang="en-US" dirty="0" smtClean="0">
                <a:solidFill>
                  <a:schemeClr val="tx1"/>
                </a:solidFill>
                <a:latin typeface="Times New Roman" panose="02020603050405020304" pitchFamily="18" charset="0"/>
                <a:cs typeface="Times New Roman" panose="02020603050405020304" pitchFamily="18" charset="0"/>
              </a:rPr>
              <a:t>system during </a:t>
            </a:r>
            <a:r>
              <a:rPr lang="en-US" dirty="0">
                <a:solidFill>
                  <a:schemeClr val="tx1"/>
                </a:solidFill>
                <a:latin typeface="Times New Roman" panose="02020603050405020304" pitchFamily="18" charset="0"/>
                <a:cs typeface="Times New Roman" panose="02020603050405020304" pitchFamily="18" charset="0"/>
              </a:rPr>
              <a:t>this process. This limits the operation to very </a:t>
            </a:r>
            <a:r>
              <a:rPr lang="en-US" dirty="0" smtClean="0">
                <a:solidFill>
                  <a:schemeClr val="tx1"/>
                </a:solidFill>
                <a:latin typeface="Times New Roman" panose="02020603050405020304" pitchFamily="18" charset="0"/>
                <a:cs typeface="Times New Roman" panose="02020603050405020304" pitchFamily="18" charset="0"/>
              </a:rPr>
              <a:t>short time </a:t>
            </a:r>
            <a:r>
              <a:rPr lang="en-US" dirty="0">
                <a:solidFill>
                  <a:schemeClr val="tx1"/>
                </a:solidFill>
                <a:latin typeface="Times New Roman" panose="02020603050405020304" pitchFamily="18" charset="0"/>
                <a:cs typeface="Times New Roman" panose="02020603050405020304" pitchFamily="18" charset="0"/>
              </a:rPr>
              <a:t>iterations, and requires a strong on-board </a:t>
            </a:r>
            <a:r>
              <a:rPr lang="en-US" dirty="0" smtClean="0">
                <a:solidFill>
                  <a:schemeClr val="tx1"/>
                </a:solidFill>
                <a:latin typeface="Times New Roman" panose="02020603050405020304" pitchFamily="18" charset="0"/>
                <a:cs typeface="Times New Roman" panose="02020603050405020304" pitchFamily="18" charset="0"/>
              </a:rPr>
              <a:t>processing power.</a:t>
            </a: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12</a:t>
            </a:fld>
            <a:endParaRPr lang="en-US">
              <a:solidFill>
                <a:srgbClr val="FFFFFF"/>
              </a:solidFill>
            </a:endParaRPr>
          </a:p>
        </p:txBody>
      </p:sp>
      <p:sp>
        <p:nvSpPr>
          <p:cNvPr id="5" name="Oval 4"/>
          <p:cNvSpPr/>
          <p:nvPr/>
        </p:nvSpPr>
        <p:spPr bwMode="auto">
          <a:xfrm>
            <a:off x="10424601" y="612096"/>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6" name="Oval 5"/>
          <p:cNvSpPr/>
          <p:nvPr/>
        </p:nvSpPr>
        <p:spPr bwMode="auto">
          <a:xfrm>
            <a:off x="106753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7" name="Oval 6"/>
          <p:cNvSpPr/>
          <p:nvPr/>
        </p:nvSpPr>
        <p:spPr bwMode="auto">
          <a:xfrm>
            <a:off x="10926109"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6" name="Picture 15"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1" name="Oval 10"/>
          <p:cNvSpPr/>
          <p:nvPr/>
        </p:nvSpPr>
        <p:spPr bwMode="auto">
          <a:xfrm>
            <a:off x="10173847"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3" name="Oval 12"/>
          <p:cNvSpPr/>
          <p:nvPr/>
        </p:nvSpPr>
        <p:spPr bwMode="auto">
          <a:xfrm>
            <a:off x="11185751"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4" name="Picture 13"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5" name="Oval 14"/>
          <p:cNvSpPr/>
          <p:nvPr/>
        </p:nvSpPr>
        <p:spPr bwMode="auto">
          <a:xfrm>
            <a:off x="11440717"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7" name="Oval 16"/>
          <p:cNvSpPr/>
          <p:nvPr/>
        </p:nvSpPr>
        <p:spPr bwMode="auto">
          <a:xfrm>
            <a:off x="9918881"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9499305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577263"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Methodology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13</a:t>
            </a:fld>
            <a:endParaRPr lang="en-US">
              <a:solidFill>
                <a:srgbClr val="FFFFFF"/>
              </a:solidFill>
            </a:endParaRPr>
          </a:p>
        </p:txBody>
      </p:sp>
      <p:sp>
        <p:nvSpPr>
          <p:cNvPr id="5" name="Oval 4"/>
          <p:cNvSpPr/>
          <p:nvPr/>
        </p:nvSpPr>
        <p:spPr bwMode="auto">
          <a:xfrm>
            <a:off x="10424601" y="612096"/>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6" name="Oval 5"/>
          <p:cNvSpPr/>
          <p:nvPr/>
        </p:nvSpPr>
        <p:spPr bwMode="auto">
          <a:xfrm>
            <a:off x="106753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7" name="Oval 6"/>
          <p:cNvSpPr/>
          <p:nvPr/>
        </p:nvSpPr>
        <p:spPr bwMode="auto">
          <a:xfrm>
            <a:off x="10926109"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6" name="Picture 15"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1" name="Oval 10"/>
          <p:cNvSpPr/>
          <p:nvPr/>
        </p:nvSpPr>
        <p:spPr bwMode="auto">
          <a:xfrm>
            <a:off x="10173847"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3" name="Oval 12"/>
          <p:cNvSpPr/>
          <p:nvPr/>
        </p:nvSpPr>
        <p:spPr bwMode="auto">
          <a:xfrm>
            <a:off x="11185751"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4" name="Picture 13"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8" name="Content Placeholder 2"/>
          <p:cNvSpPr txBox="1">
            <a:spLocks/>
          </p:cNvSpPr>
          <p:nvPr/>
        </p:nvSpPr>
        <p:spPr>
          <a:xfrm>
            <a:off x="828754" y="1859375"/>
            <a:ext cx="4337605" cy="3632852"/>
          </a:xfrm>
          <a:prstGeom prst="rect">
            <a:avLst/>
          </a:prstGeom>
          <a:solidFill>
            <a:srgbClr val="DEB340"/>
          </a:solidFill>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285750" marR="0" lvl="0" indent="-285750" algn="l" defTabSz="457200" rtl="0" eaLnBrk="1" fontAlgn="auto" latinLnBrk="0" hangingPunct="1">
              <a:lnSpc>
                <a:spcPct val="90000"/>
              </a:lnSpc>
              <a:spcBef>
                <a:spcPct val="20000"/>
              </a:spcBef>
              <a:spcAft>
                <a:spcPts val="600"/>
              </a:spcAft>
              <a:buClr>
                <a:srgbClr val="83992A"/>
              </a:buClr>
              <a:buSzPct val="115000"/>
              <a:buFont typeface="Wingdings" panose="05000000000000000000" pitchFamily="2" charset="2"/>
              <a:buNone/>
              <a:tabLst/>
              <a:defRPr/>
            </a:pPr>
            <a:r>
              <a:rPr kumimoji="0" lang="en-US" altLang="en-US" sz="2400" b="0" i="0" u="none" strike="noStrike" kern="1200" cap="none" spc="0" normalizeH="0" baseline="0" noProof="0" dirty="0" smtClean="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rPr>
              <a:t>There are many ways to solve each of the smaller parts.</a:t>
            </a:r>
          </a:p>
          <a:p>
            <a:pPr marL="742950" marR="0" lvl="1" indent="-285750" algn="l" defTabSz="457200" rtl="0" eaLnBrk="1" fontAlgn="auto" latinLnBrk="0" hangingPunct="1">
              <a:lnSpc>
                <a:spcPct val="90000"/>
              </a:lnSpc>
              <a:spcBef>
                <a:spcPct val="20000"/>
              </a:spcBef>
              <a:spcAft>
                <a:spcPts val="600"/>
              </a:spcAft>
              <a:buClr>
                <a:srgbClr val="83992A"/>
              </a:buClr>
              <a:buSzPct val="115000"/>
              <a:buFont typeface="Arial"/>
              <a:buChar char="•"/>
              <a:tabLst/>
              <a:defRPr/>
            </a:pPr>
            <a:r>
              <a:rPr kumimoji="0" lang="en-US" altLang="en-US" sz="2000" b="0" i="0" u="none" strike="noStrike" kern="1200" cap="none" spc="0" normalizeH="0" baseline="0" noProof="0" dirty="0" smtClean="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rPr>
              <a:t>Landmark extraction </a:t>
            </a:r>
          </a:p>
          <a:p>
            <a:pPr marL="742950" marR="0" lvl="1" indent="-285750" algn="l" defTabSz="457200" rtl="0" eaLnBrk="1" fontAlgn="auto" latinLnBrk="0" hangingPunct="1">
              <a:lnSpc>
                <a:spcPct val="90000"/>
              </a:lnSpc>
              <a:spcBef>
                <a:spcPct val="20000"/>
              </a:spcBef>
              <a:spcAft>
                <a:spcPts val="600"/>
              </a:spcAft>
              <a:buClr>
                <a:srgbClr val="83992A"/>
              </a:buClr>
              <a:buSzPct val="115000"/>
              <a:buFont typeface="Arial"/>
              <a:buChar char="•"/>
              <a:tabLst/>
              <a:defRPr/>
            </a:pPr>
            <a:r>
              <a:rPr kumimoji="0" lang="en-US" altLang="en-US" sz="2000" b="0" i="0" u="none" strike="noStrike" kern="1200" cap="none" spc="0" normalizeH="0" baseline="0" noProof="0" dirty="0" smtClean="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rPr>
              <a:t>Data association </a:t>
            </a:r>
          </a:p>
          <a:p>
            <a:pPr marL="742950" marR="0" lvl="1" indent="-285750" algn="l" defTabSz="457200" rtl="0" eaLnBrk="1" fontAlgn="auto" latinLnBrk="0" hangingPunct="1">
              <a:lnSpc>
                <a:spcPct val="90000"/>
              </a:lnSpc>
              <a:spcBef>
                <a:spcPct val="20000"/>
              </a:spcBef>
              <a:spcAft>
                <a:spcPts val="600"/>
              </a:spcAft>
              <a:buClr>
                <a:srgbClr val="83992A"/>
              </a:buClr>
              <a:buSzPct val="115000"/>
              <a:buFont typeface="Arial"/>
              <a:buChar char="•"/>
              <a:tabLst/>
              <a:defRPr/>
            </a:pPr>
            <a:r>
              <a:rPr kumimoji="0" lang="en-US" altLang="en-US" sz="2000" b="0" i="0" u="none" strike="noStrike" kern="1200" cap="none" spc="0" normalizeH="0" baseline="0" noProof="0" dirty="0" smtClean="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rPr>
              <a:t>State estimation </a:t>
            </a:r>
          </a:p>
          <a:p>
            <a:pPr marL="742950" marR="0" lvl="1" indent="-285750" algn="l" defTabSz="457200" rtl="0" eaLnBrk="1" fontAlgn="auto" latinLnBrk="0" hangingPunct="1">
              <a:lnSpc>
                <a:spcPct val="90000"/>
              </a:lnSpc>
              <a:spcBef>
                <a:spcPct val="20000"/>
              </a:spcBef>
              <a:spcAft>
                <a:spcPts val="600"/>
              </a:spcAft>
              <a:buClr>
                <a:srgbClr val="83992A"/>
              </a:buClr>
              <a:buSzPct val="115000"/>
              <a:buFont typeface="Arial"/>
              <a:buChar char="•"/>
              <a:tabLst/>
              <a:defRPr/>
            </a:pPr>
            <a:r>
              <a:rPr kumimoji="0" lang="en-US" altLang="en-US" sz="2000" b="0" i="0" u="none" strike="noStrike" kern="1200" cap="none" spc="0" normalizeH="0" baseline="0" noProof="0" dirty="0" smtClean="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rPr>
              <a:t>State update </a:t>
            </a:r>
          </a:p>
          <a:p>
            <a:pPr marL="742950" marR="0" lvl="1" indent="-285750" algn="l" defTabSz="457200" rtl="0" eaLnBrk="1" fontAlgn="auto" latinLnBrk="0" hangingPunct="1">
              <a:lnSpc>
                <a:spcPct val="90000"/>
              </a:lnSpc>
              <a:spcBef>
                <a:spcPct val="20000"/>
              </a:spcBef>
              <a:spcAft>
                <a:spcPts val="600"/>
              </a:spcAft>
              <a:buClr>
                <a:srgbClr val="83992A"/>
              </a:buClr>
              <a:buSzPct val="115000"/>
              <a:buFont typeface="Arial"/>
              <a:buChar char="•"/>
              <a:tabLst/>
              <a:defRPr/>
            </a:pPr>
            <a:r>
              <a:rPr kumimoji="0" lang="en-US" altLang="en-US" sz="2000" b="0" i="0" u="none" strike="noStrike" kern="1200" cap="none" spc="0" normalizeH="0" baseline="0" noProof="0" dirty="0" smtClean="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rPr>
              <a:t>Landmark update</a:t>
            </a:r>
            <a:endParaRPr kumimoji="0" lang="en-US" altLang="en-US" sz="20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cs typeface="Times New Roman" panose="02020603050405020304" pitchFamily="18" charset="0"/>
            </a:endParaRPr>
          </a:p>
        </p:txBody>
      </p:sp>
      <p:sp>
        <p:nvSpPr>
          <p:cNvPr id="19" name="Content Placeholder 2"/>
          <p:cNvSpPr txBox="1">
            <a:spLocks/>
          </p:cNvSpPr>
          <p:nvPr/>
        </p:nvSpPr>
        <p:spPr>
          <a:xfrm>
            <a:off x="5826725" y="1859375"/>
            <a:ext cx="6016231" cy="3632853"/>
          </a:xfrm>
          <a:prstGeom prst="rect">
            <a:avLst/>
          </a:prstGeom>
          <a:solidFill>
            <a:srgbClr val="FFC000"/>
          </a:solidFill>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Clr>
                <a:srgbClr val="83992A"/>
              </a:buClr>
              <a:buFont typeface="Arial" panose="020B0604020202020204" pitchFamily="34" charset="0"/>
              <a:buChar char="•"/>
            </a:pPr>
            <a:r>
              <a:rPr lang="en-US" altLang="en-US" sz="2800" dirty="0">
                <a:solidFill>
                  <a:prstClr val="black">
                    <a:lumMod val="85000"/>
                    <a:lumOff val="15000"/>
                  </a:prstClr>
                </a:solidFill>
                <a:latin typeface="Times New Roman" panose="02020603050405020304" pitchFamily="18" charset="0"/>
                <a:cs typeface="Times New Roman" panose="02020603050405020304" pitchFamily="18" charset="0"/>
              </a:rPr>
              <a:t>The SLAM process consists of number of steps. </a:t>
            </a:r>
          </a:p>
          <a:p>
            <a:pPr lvl="1" algn="just">
              <a:buClr>
                <a:srgbClr val="83992A"/>
              </a:buClr>
              <a:buFont typeface="Arial" panose="020B0604020202020204" pitchFamily="34" charset="0"/>
              <a:buChar char="•"/>
            </a:pPr>
            <a:r>
              <a:rPr lang="en-US" altLang="en-US" dirty="0">
                <a:solidFill>
                  <a:prstClr val="black">
                    <a:lumMod val="85000"/>
                    <a:lumOff val="15000"/>
                  </a:prstClr>
                </a:solidFill>
                <a:latin typeface="Times New Roman" panose="02020603050405020304" pitchFamily="18" charset="0"/>
                <a:cs typeface="Times New Roman" panose="02020603050405020304" pitchFamily="18" charset="0"/>
              </a:rPr>
              <a:t>Use environment to update the position of the robot. </a:t>
            </a:r>
            <a:endParaRPr lang="en-US" altLang="en-US" dirty="0" smtClean="0">
              <a:solidFill>
                <a:prstClr val="black">
                  <a:lumMod val="85000"/>
                  <a:lumOff val="15000"/>
                </a:prstClr>
              </a:solidFill>
              <a:latin typeface="Times New Roman" panose="02020603050405020304" pitchFamily="18" charset="0"/>
              <a:cs typeface="Times New Roman" panose="02020603050405020304" pitchFamily="18" charset="0"/>
            </a:endParaRPr>
          </a:p>
          <a:p>
            <a:pPr lvl="1" algn="just">
              <a:buClr>
                <a:srgbClr val="83992A"/>
              </a:buClr>
              <a:buFont typeface="Arial" panose="020B0604020202020204" pitchFamily="34" charset="0"/>
              <a:buChar char="•"/>
            </a:pPr>
            <a:r>
              <a:rPr lang="en-US" altLang="en-US" dirty="0" smtClean="0">
                <a:solidFill>
                  <a:prstClr val="black">
                    <a:lumMod val="85000"/>
                    <a:lumOff val="15000"/>
                  </a:prstClr>
                </a:solidFill>
                <a:latin typeface="Times New Roman" panose="02020603050405020304" pitchFamily="18" charset="0"/>
                <a:cs typeface="Times New Roman" panose="02020603050405020304" pitchFamily="18" charset="0"/>
              </a:rPr>
              <a:t>Since </a:t>
            </a:r>
            <a:r>
              <a:rPr lang="en-US" altLang="en-US" dirty="0">
                <a:solidFill>
                  <a:prstClr val="black">
                    <a:lumMod val="85000"/>
                    <a:lumOff val="15000"/>
                  </a:prstClr>
                </a:solidFill>
                <a:latin typeface="Times New Roman" panose="02020603050405020304" pitchFamily="18" charset="0"/>
                <a:cs typeface="Times New Roman" panose="02020603050405020304" pitchFamily="18" charset="0"/>
              </a:rPr>
              <a:t>the odometry of the robot is often erroneous we cannot rely directly on the odometry. </a:t>
            </a:r>
          </a:p>
          <a:p>
            <a:pPr lvl="1" algn="just">
              <a:buClr>
                <a:srgbClr val="83992A"/>
              </a:buClr>
              <a:buFont typeface="Arial" panose="020B0604020202020204" pitchFamily="34" charset="0"/>
              <a:buChar char="•"/>
            </a:pPr>
            <a:r>
              <a:rPr lang="en-US" altLang="en-US" dirty="0">
                <a:solidFill>
                  <a:prstClr val="black">
                    <a:lumMod val="85000"/>
                    <a:lumOff val="15000"/>
                  </a:prstClr>
                </a:solidFill>
                <a:latin typeface="Times New Roman" panose="02020603050405020304" pitchFamily="18" charset="0"/>
                <a:cs typeface="Times New Roman" panose="02020603050405020304" pitchFamily="18" charset="0"/>
              </a:rPr>
              <a:t>We can use </a:t>
            </a:r>
            <a:r>
              <a:rPr lang="en-US" altLang="en-US" dirty="0" smtClean="0">
                <a:solidFill>
                  <a:prstClr val="black">
                    <a:lumMod val="85000"/>
                    <a:lumOff val="15000"/>
                  </a:prstClr>
                </a:solidFill>
                <a:latin typeface="Times New Roman" panose="02020603050405020304" pitchFamily="18" charset="0"/>
                <a:cs typeface="Times New Roman" panose="02020603050405020304" pitchFamily="18" charset="0"/>
              </a:rPr>
              <a:t>laser scans or images of </a:t>
            </a:r>
            <a:r>
              <a:rPr lang="en-US" altLang="en-US" dirty="0">
                <a:solidFill>
                  <a:prstClr val="black">
                    <a:lumMod val="85000"/>
                    <a:lumOff val="15000"/>
                  </a:prstClr>
                </a:solidFill>
                <a:latin typeface="Times New Roman" panose="02020603050405020304" pitchFamily="18" charset="0"/>
                <a:cs typeface="Times New Roman" panose="02020603050405020304" pitchFamily="18" charset="0"/>
              </a:rPr>
              <a:t>the environment to correct the </a:t>
            </a:r>
            <a:r>
              <a:rPr lang="en-US" altLang="en-US" dirty="0" smtClean="0">
                <a:solidFill>
                  <a:prstClr val="black">
                    <a:lumMod val="85000"/>
                    <a:lumOff val="15000"/>
                  </a:prstClr>
                </a:solidFill>
                <a:latin typeface="Times New Roman" panose="02020603050405020304" pitchFamily="18" charset="0"/>
                <a:cs typeface="Times New Roman" panose="02020603050405020304" pitchFamily="18" charset="0"/>
              </a:rPr>
              <a:t>position. </a:t>
            </a:r>
          </a:p>
          <a:p>
            <a:pPr lvl="1" algn="just">
              <a:buClr>
                <a:srgbClr val="83992A"/>
              </a:buClr>
              <a:buFont typeface="Arial" panose="020B0604020202020204" pitchFamily="34" charset="0"/>
              <a:buChar char="•"/>
            </a:pPr>
            <a:r>
              <a:rPr lang="en-US" altLang="en-US" dirty="0" smtClean="0">
                <a:solidFill>
                  <a:prstClr val="black">
                    <a:lumMod val="85000"/>
                    <a:lumOff val="15000"/>
                  </a:prstClr>
                </a:solidFill>
                <a:latin typeface="Times New Roman" panose="02020603050405020304" pitchFamily="18" charset="0"/>
                <a:cs typeface="Times New Roman" panose="02020603050405020304" pitchFamily="18" charset="0"/>
              </a:rPr>
              <a:t>This </a:t>
            </a:r>
            <a:r>
              <a:rPr lang="en-US" altLang="en-US" dirty="0">
                <a:solidFill>
                  <a:prstClr val="black">
                    <a:lumMod val="85000"/>
                    <a:lumOff val="15000"/>
                  </a:prstClr>
                </a:solidFill>
                <a:latin typeface="Times New Roman" panose="02020603050405020304" pitchFamily="18" charset="0"/>
                <a:cs typeface="Times New Roman" panose="02020603050405020304" pitchFamily="18" charset="0"/>
              </a:rPr>
              <a:t>is accomplished by extracting features from the environment </a:t>
            </a:r>
            <a:r>
              <a:rPr lang="en-US" altLang="en-US" dirty="0" smtClean="0">
                <a:solidFill>
                  <a:prstClr val="black">
                    <a:lumMod val="85000"/>
                    <a:lumOff val="15000"/>
                  </a:prstClr>
                </a:solidFill>
                <a:latin typeface="Times New Roman" panose="02020603050405020304" pitchFamily="18" charset="0"/>
                <a:cs typeface="Times New Roman" panose="02020603050405020304" pitchFamily="18" charset="0"/>
              </a:rPr>
              <a:t>and </a:t>
            </a:r>
            <a:r>
              <a:rPr lang="en-US" altLang="en-US" dirty="0">
                <a:solidFill>
                  <a:prstClr val="black">
                    <a:lumMod val="85000"/>
                    <a:lumOff val="15000"/>
                  </a:prstClr>
                </a:solidFill>
                <a:latin typeface="Times New Roman" panose="02020603050405020304" pitchFamily="18" charset="0"/>
                <a:cs typeface="Times New Roman" panose="02020603050405020304" pitchFamily="18" charset="0"/>
              </a:rPr>
              <a:t>observing when the robot moves around.</a:t>
            </a:r>
          </a:p>
        </p:txBody>
      </p:sp>
      <p:sp>
        <p:nvSpPr>
          <p:cNvPr id="25" name="Oval 24"/>
          <p:cNvSpPr/>
          <p:nvPr/>
        </p:nvSpPr>
        <p:spPr bwMode="auto">
          <a:xfrm>
            <a:off x="11440717"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26" name="Oval 25"/>
          <p:cNvSpPr/>
          <p:nvPr/>
        </p:nvSpPr>
        <p:spPr bwMode="auto">
          <a:xfrm>
            <a:off x="9918881"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33883675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10849"/>
            <a:ext cx="9997019"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Simultaneous Localization and Mapping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14</a:t>
            </a:fld>
            <a:endParaRPr lang="en-US">
              <a:solidFill>
                <a:srgbClr val="FFFFFF"/>
              </a:solidFill>
            </a:endParaRPr>
          </a:p>
        </p:txBody>
      </p:sp>
      <p:sp>
        <p:nvSpPr>
          <p:cNvPr id="5" name="Oval 4"/>
          <p:cNvSpPr/>
          <p:nvPr/>
        </p:nvSpPr>
        <p:spPr bwMode="auto">
          <a:xfrm>
            <a:off x="11123062" y="61084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1383618" y="610849"/>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0" name="Picture 9"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27592" y="609600"/>
            <a:ext cx="219071" cy="224312"/>
          </a:xfrm>
          <a:prstGeom prst="rect">
            <a:avLst/>
          </a:prstGeom>
          <a:ln w="38100" cap="sq">
            <a:solidFill>
              <a:schemeClr val="bg1"/>
            </a:solidFill>
            <a:prstDash val="solid"/>
            <a:miter lim="800000"/>
          </a:ln>
          <a:effectLst/>
        </p:spPr>
      </p:pic>
      <p:pic>
        <p:nvPicPr>
          <p:cNvPr id="12" name="Picture 11"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1" name="Picture 10"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3" name="Oval 12"/>
          <p:cNvSpPr/>
          <p:nvPr/>
        </p:nvSpPr>
        <p:spPr bwMode="auto">
          <a:xfrm>
            <a:off x="10858795" y="60959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5" name="Content Placeholder 2"/>
          <p:cNvSpPr txBox="1">
            <a:spLocks/>
          </p:cNvSpPr>
          <p:nvPr/>
        </p:nvSpPr>
        <p:spPr>
          <a:xfrm>
            <a:off x="609599" y="1600200"/>
            <a:ext cx="5486401" cy="427566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en-US" sz="2800" dirty="0" smtClean="0">
                <a:latin typeface="Times New Roman" panose="02020603050405020304" pitchFamily="18" charset="0"/>
                <a:cs typeface="Times New Roman" panose="02020603050405020304" pitchFamily="18" charset="0"/>
              </a:rPr>
              <a:t>SLAM</a:t>
            </a:r>
          </a:p>
          <a:p>
            <a:pPr lvl="1"/>
            <a:r>
              <a:rPr lang="en-US" altLang="en-US" sz="2800" dirty="0" smtClean="0">
                <a:latin typeface="Times New Roman" panose="02020603050405020304" pitchFamily="18" charset="0"/>
                <a:cs typeface="Times New Roman" panose="02020603050405020304" pitchFamily="18" charset="0"/>
              </a:rPr>
              <a:t>Odometry.</a:t>
            </a:r>
          </a:p>
          <a:p>
            <a:pPr lvl="1"/>
            <a:r>
              <a:rPr lang="en-US" altLang="en-US" sz="2800" dirty="0" smtClean="0">
                <a:latin typeface="Times New Roman" panose="02020603050405020304" pitchFamily="18" charset="0"/>
                <a:cs typeface="Times New Roman" panose="02020603050405020304" pitchFamily="18" charset="0"/>
              </a:rPr>
              <a:t>Laser scanning.</a:t>
            </a:r>
          </a:p>
          <a:p>
            <a:pPr lvl="1"/>
            <a:r>
              <a:rPr lang="en-US" altLang="en-US" sz="2800" dirty="0" smtClean="0">
                <a:latin typeface="Times New Roman" panose="02020603050405020304" pitchFamily="18" charset="0"/>
                <a:cs typeface="Times New Roman" panose="02020603050405020304" pitchFamily="18" charset="0"/>
              </a:rPr>
              <a:t>EKF</a:t>
            </a:r>
          </a:p>
          <a:p>
            <a:r>
              <a:rPr lang="en-US" altLang="en-US" sz="2800" dirty="0" smtClean="0">
                <a:latin typeface="Times New Roman" panose="02020603050405020304" pitchFamily="18" charset="0"/>
                <a:cs typeface="Times New Roman" panose="02020603050405020304" pitchFamily="18" charset="0"/>
              </a:rPr>
              <a:t>The </a:t>
            </a:r>
            <a:r>
              <a:rPr lang="en-US" altLang="en-US" sz="2800" dirty="0">
                <a:latin typeface="Times New Roman" panose="02020603050405020304" pitchFamily="18" charset="0"/>
                <a:cs typeface="Times New Roman" panose="02020603050405020304" pitchFamily="18" charset="0"/>
              </a:rPr>
              <a:t>goal of the odometry data is to provide an approximate position of the </a:t>
            </a:r>
            <a:r>
              <a:rPr lang="en-US" altLang="en-US" sz="2800" dirty="0" smtClean="0">
                <a:latin typeface="Times New Roman" panose="02020603050405020304" pitchFamily="18" charset="0"/>
                <a:cs typeface="Times New Roman" panose="02020603050405020304" pitchFamily="18" charset="0"/>
              </a:rPr>
              <a:t>robot.</a:t>
            </a:r>
          </a:p>
          <a:p>
            <a:endParaRPr lang="en-US" dirty="0"/>
          </a:p>
        </p:txBody>
      </p:sp>
      <p:sp>
        <p:nvSpPr>
          <p:cNvPr id="16" name="Rectangle 15"/>
          <p:cNvSpPr/>
          <p:nvPr/>
        </p:nvSpPr>
        <p:spPr>
          <a:xfrm>
            <a:off x="6380568" y="1950720"/>
            <a:ext cx="5326750" cy="4135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p:nvPr/>
        </p:nvSpPr>
        <p:spPr>
          <a:xfrm>
            <a:off x="8036169" y="2848708"/>
            <a:ext cx="246185" cy="246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p:nvPr/>
        </p:nvSpPr>
        <p:spPr>
          <a:xfrm>
            <a:off x="9138139" y="4712677"/>
            <a:ext cx="246185" cy="246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p:nvPr/>
        </p:nvSpPr>
        <p:spPr>
          <a:xfrm>
            <a:off x="9138139" y="2848708"/>
            <a:ext cx="246185" cy="246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p:nvPr/>
        </p:nvSpPr>
        <p:spPr>
          <a:xfrm>
            <a:off x="9864969" y="3516923"/>
            <a:ext cx="246185" cy="246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2828382">
            <a:off x="7033847" y="4519246"/>
            <a:ext cx="433752" cy="3868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ghtning Bolt 21"/>
          <p:cNvSpPr/>
          <p:nvPr/>
        </p:nvSpPr>
        <p:spPr>
          <a:xfrm rot="14805611">
            <a:off x="7354485" y="3415040"/>
            <a:ext cx="840019" cy="97248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ightning Bolt 22"/>
          <p:cNvSpPr/>
          <p:nvPr/>
        </p:nvSpPr>
        <p:spPr>
          <a:xfrm rot="14805611">
            <a:off x="7827115" y="2866901"/>
            <a:ext cx="840019" cy="211451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ightning Bolt 23"/>
          <p:cNvSpPr/>
          <p:nvPr/>
        </p:nvSpPr>
        <p:spPr>
          <a:xfrm rot="15938993">
            <a:off x="8164943" y="2913783"/>
            <a:ext cx="823072" cy="25965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ightning Bolt 24"/>
          <p:cNvSpPr/>
          <p:nvPr/>
        </p:nvSpPr>
        <p:spPr>
          <a:xfrm rot="19453745">
            <a:off x="7764511" y="3996611"/>
            <a:ext cx="1109970" cy="133756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bwMode="auto">
          <a:xfrm>
            <a:off x="10334412" y="60959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27" name="Oval 26"/>
          <p:cNvSpPr/>
          <p:nvPr/>
        </p:nvSpPr>
        <p:spPr bwMode="auto">
          <a:xfrm>
            <a:off x="10597800" y="609598"/>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28" name="Oval 27"/>
          <p:cNvSpPr/>
          <p:nvPr/>
        </p:nvSpPr>
        <p:spPr bwMode="auto">
          <a:xfrm>
            <a:off x="10067811" y="609598"/>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758982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10849"/>
            <a:ext cx="9997019"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Simultaneous Localization and Mapping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15</a:t>
            </a:fld>
            <a:endParaRPr lang="en-US">
              <a:solidFill>
                <a:srgbClr val="FFFFFF"/>
              </a:solidFill>
            </a:endParaRPr>
          </a:p>
        </p:txBody>
      </p:sp>
      <p:sp>
        <p:nvSpPr>
          <p:cNvPr id="5" name="Oval 4"/>
          <p:cNvSpPr/>
          <p:nvPr/>
        </p:nvSpPr>
        <p:spPr bwMode="auto">
          <a:xfrm>
            <a:off x="11123062" y="61084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1383618" y="610849"/>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0" name="Picture 9"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27592" y="609600"/>
            <a:ext cx="219071" cy="224312"/>
          </a:xfrm>
          <a:prstGeom prst="rect">
            <a:avLst/>
          </a:prstGeom>
          <a:ln w="38100" cap="sq">
            <a:solidFill>
              <a:schemeClr val="bg1"/>
            </a:solidFill>
            <a:prstDash val="solid"/>
            <a:miter lim="800000"/>
          </a:ln>
          <a:effectLst/>
        </p:spPr>
      </p:pic>
      <p:pic>
        <p:nvPicPr>
          <p:cNvPr id="12" name="Picture 11"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1" name="Picture 10"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3" name="Oval 12"/>
          <p:cNvSpPr/>
          <p:nvPr/>
        </p:nvSpPr>
        <p:spPr bwMode="auto">
          <a:xfrm>
            <a:off x="10858795" y="60959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27" name="Content Placeholder 2"/>
          <p:cNvSpPr txBox="1">
            <a:spLocks/>
          </p:cNvSpPr>
          <p:nvPr/>
        </p:nvSpPr>
        <p:spPr>
          <a:xfrm>
            <a:off x="0" y="1940852"/>
            <a:ext cx="6096001" cy="4364698"/>
          </a:xfrm>
          <a:prstGeom prst="rect">
            <a:avLst/>
          </a:prstGeom>
          <a:noFill/>
          <a:ln>
            <a:noFill/>
          </a:ln>
        </p:spPr>
        <p:txBody>
          <a:bodyPr vert="horz" lIns="91440" tIns="45720" rIns="91440" bIns="45720" rtlCol="0" anchor="t">
            <a:normAutofit fontScale="925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n-US" altLang="en-US" sz="3000" dirty="0" smtClean="0">
                <a:latin typeface="Times New Roman" panose="02020603050405020304" pitchFamily="18" charset="0"/>
                <a:cs typeface="Times New Roman" panose="02020603050405020304" pitchFamily="18" charset="0"/>
              </a:rPr>
              <a:t>The </a:t>
            </a:r>
            <a:r>
              <a:rPr lang="en-US" altLang="en-US" sz="3000" dirty="0">
                <a:latin typeface="Times New Roman" panose="02020603050405020304" pitchFamily="18" charset="0"/>
                <a:cs typeface="Times New Roman" panose="02020603050405020304" pitchFamily="18" charset="0"/>
              </a:rPr>
              <a:t>goal of the odometry data is to provide an approximate position of the </a:t>
            </a:r>
            <a:r>
              <a:rPr lang="en-US" altLang="en-US" sz="3000" dirty="0" smtClean="0">
                <a:latin typeface="Times New Roman" panose="02020603050405020304" pitchFamily="18" charset="0"/>
                <a:cs typeface="Times New Roman" panose="02020603050405020304" pitchFamily="18" charset="0"/>
              </a:rPr>
              <a:t>robot.</a:t>
            </a:r>
          </a:p>
          <a:p>
            <a:pPr lvl="1" algn="just"/>
            <a:r>
              <a:rPr lang="en-US" sz="3000" dirty="0" smtClean="0">
                <a:latin typeface="Times New Roman" panose="02020603050405020304" pitchFamily="18" charset="0"/>
                <a:cs typeface="Times New Roman" panose="02020603050405020304" pitchFamily="18" charset="0"/>
              </a:rPr>
              <a:t>Difficult </a:t>
            </a:r>
            <a:r>
              <a:rPr lang="en-US" sz="3000" dirty="0">
                <a:latin typeface="Times New Roman" panose="02020603050405020304" pitchFamily="18" charset="0"/>
                <a:cs typeface="Times New Roman" panose="02020603050405020304" pitchFamily="18" charset="0"/>
              </a:rPr>
              <a:t>part about the odometry data and the laser data </a:t>
            </a:r>
            <a:r>
              <a:rPr lang="en-US" sz="3000" dirty="0" smtClean="0">
                <a:latin typeface="Times New Roman" panose="02020603050405020304" pitchFamily="18" charset="0"/>
                <a:cs typeface="Times New Roman" panose="02020603050405020304" pitchFamily="18" charset="0"/>
              </a:rPr>
              <a:t>is the timing.</a:t>
            </a:r>
          </a:p>
          <a:p>
            <a:pPr lvl="2" algn="just"/>
            <a:r>
              <a:rPr lang="en-US" sz="3000" dirty="0" smtClean="0">
                <a:solidFill>
                  <a:schemeClr val="accent1">
                    <a:lumMod val="75000"/>
                  </a:schemeClr>
                </a:solidFill>
                <a:latin typeface="Times New Roman" panose="02020603050405020304" pitchFamily="18" charset="0"/>
                <a:cs typeface="Times New Roman" panose="02020603050405020304" pitchFamily="18" charset="0"/>
              </a:rPr>
              <a:t>Initial position after starting</a:t>
            </a:r>
          </a:p>
          <a:p>
            <a:pPr lvl="2" algn="just"/>
            <a:r>
              <a:rPr lang="en-US" sz="3000" dirty="0">
                <a:solidFill>
                  <a:schemeClr val="tx1"/>
                </a:solidFill>
                <a:latin typeface="Times New Roman" panose="02020603050405020304" pitchFamily="18" charset="0"/>
                <a:cs typeface="Times New Roman" panose="02020603050405020304" pitchFamily="18" charset="0"/>
              </a:rPr>
              <a:t>Further calculation step</a:t>
            </a:r>
          </a:p>
          <a:p>
            <a:pPr lvl="2" algn="just"/>
            <a:r>
              <a:rPr lang="en-US" sz="3000" dirty="0" smtClean="0">
                <a:solidFill>
                  <a:srgbClr val="FF0000"/>
                </a:solidFill>
                <a:latin typeface="Times New Roman" panose="02020603050405020304" pitchFamily="18" charset="0"/>
                <a:cs typeface="Times New Roman" panose="02020603050405020304" pitchFamily="18" charset="0"/>
              </a:rPr>
              <a:t>Final destination</a:t>
            </a:r>
            <a:endParaRPr lang="en-US" sz="3000" dirty="0">
              <a:solidFill>
                <a:srgbClr val="FF0000"/>
              </a:solidFill>
              <a:latin typeface="Times New Roman" panose="02020603050405020304" pitchFamily="18" charset="0"/>
              <a:cs typeface="Times New Roman" panose="02020603050405020304" pitchFamily="18" charset="0"/>
            </a:endParaRPr>
          </a:p>
          <a:p>
            <a:endParaRPr lang="en-US" altLang="en-US" dirty="0" smtClean="0"/>
          </a:p>
        </p:txBody>
      </p:sp>
      <p:sp>
        <p:nvSpPr>
          <p:cNvPr id="28" name="Rectangle 27"/>
          <p:cNvSpPr/>
          <p:nvPr/>
        </p:nvSpPr>
        <p:spPr>
          <a:xfrm>
            <a:off x="6330462" y="2556932"/>
            <a:ext cx="4941276" cy="35449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5-Point Star 28"/>
          <p:cNvSpPr/>
          <p:nvPr/>
        </p:nvSpPr>
        <p:spPr>
          <a:xfrm>
            <a:off x="8036169" y="2848708"/>
            <a:ext cx="246185" cy="246184"/>
          </a:xfrm>
          <a:prstGeom prst="star5">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5-Point Star 29"/>
          <p:cNvSpPr/>
          <p:nvPr/>
        </p:nvSpPr>
        <p:spPr>
          <a:xfrm>
            <a:off x="9138139" y="4712677"/>
            <a:ext cx="246185" cy="24618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5-Point Star 30"/>
          <p:cNvSpPr/>
          <p:nvPr/>
        </p:nvSpPr>
        <p:spPr>
          <a:xfrm>
            <a:off x="9236651" y="2846348"/>
            <a:ext cx="246185" cy="246184"/>
          </a:xfrm>
          <a:prstGeom prst="star5">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9864969" y="3516923"/>
            <a:ext cx="246185" cy="246184"/>
          </a:xfrm>
          <a:prstGeom prst="star5">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ightning Bolt 32"/>
          <p:cNvSpPr/>
          <p:nvPr/>
        </p:nvSpPr>
        <p:spPr>
          <a:xfrm rot="11071399">
            <a:off x="8175054" y="3165126"/>
            <a:ext cx="489180" cy="791614"/>
          </a:xfrm>
          <a:prstGeom prst="lightningBol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Notched Right Arrow 33"/>
          <p:cNvSpPr/>
          <p:nvPr/>
        </p:nvSpPr>
        <p:spPr>
          <a:xfrm rot="19338496">
            <a:off x="6765311" y="4655124"/>
            <a:ext cx="1367191" cy="160063"/>
          </a:xfrm>
          <a:prstGeom prst="notched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ightning Bolt 34"/>
          <p:cNvSpPr/>
          <p:nvPr/>
        </p:nvSpPr>
        <p:spPr>
          <a:xfrm rot="16648667">
            <a:off x="8819292" y="3137630"/>
            <a:ext cx="637696" cy="1415929"/>
          </a:xfrm>
          <a:prstGeom prst="lightningBol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ightning Bolt 35"/>
          <p:cNvSpPr/>
          <p:nvPr/>
        </p:nvSpPr>
        <p:spPr>
          <a:xfrm rot="21185863">
            <a:off x="8461991" y="3993162"/>
            <a:ext cx="632756" cy="760291"/>
          </a:xfrm>
          <a:prstGeom prst="lightningBol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ightning Bolt 36"/>
          <p:cNvSpPr/>
          <p:nvPr/>
        </p:nvSpPr>
        <p:spPr>
          <a:xfrm rot="13993641">
            <a:off x="8865000" y="3086276"/>
            <a:ext cx="637696" cy="1036314"/>
          </a:xfrm>
          <a:prstGeom prst="lightningBol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2828382">
            <a:off x="8074465" y="3922141"/>
            <a:ext cx="433752" cy="38686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Notched Right Arrow 38"/>
          <p:cNvSpPr/>
          <p:nvPr/>
        </p:nvSpPr>
        <p:spPr>
          <a:xfrm rot="2931794">
            <a:off x="9469499" y="4536087"/>
            <a:ext cx="264054" cy="184815"/>
          </a:xfrm>
          <a:prstGeom prst="notched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Notched Right Arrow 39"/>
          <p:cNvSpPr/>
          <p:nvPr/>
        </p:nvSpPr>
        <p:spPr>
          <a:xfrm rot="2931794">
            <a:off x="9725652" y="4790918"/>
            <a:ext cx="264054" cy="184815"/>
          </a:xfrm>
          <a:prstGeom prst="notched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Notched Right Arrow 40"/>
          <p:cNvSpPr/>
          <p:nvPr/>
        </p:nvSpPr>
        <p:spPr>
          <a:xfrm rot="2931794">
            <a:off x="10012485" y="5124037"/>
            <a:ext cx="264054" cy="184815"/>
          </a:xfrm>
          <a:prstGeom prst="notched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Notched Right Arrow 41"/>
          <p:cNvSpPr/>
          <p:nvPr/>
        </p:nvSpPr>
        <p:spPr>
          <a:xfrm rot="1860000">
            <a:off x="9476993" y="4083061"/>
            <a:ext cx="306625" cy="175528"/>
          </a:xfrm>
          <a:prstGeom prst="notched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Notched Right Arrow 42"/>
          <p:cNvSpPr/>
          <p:nvPr/>
        </p:nvSpPr>
        <p:spPr>
          <a:xfrm rot="360000">
            <a:off x="9005212" y="3923463"/>
            <a:ext cx="264054" cy="184815"/>
          </a:xfrm>
          <a:prstGeom prst="notched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ightning Bolt 43"/>
          <p:cNvSpPr/>
          <p:nvPr/>
        </p:nvSpPr>
        <p:spPr>
          <a:xfrm rot="16726471">
            <a:off x="9070920" y="3380496"/>
            <a:ext cx="637696" cy="1036314"/>
          </a:xfrm>
          <a:prstGeom prst="lightningBol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ightning Bolt 44"/>
          <p:cNvSpPr/>
          <p:nvPr/>
        </p:nvSpPr>
        <p:spPr>
          <a:xfrm rot="14578818">
            <a:off x="8540296" y="3036187"/>
            <a:ext cx="637696" cy="1088902"/>
          </a:xfrm>
          <a:prstGeom prst="lightningBolt">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ightning Bolt 45"/>
          <p:cNvSpPr/>
          <p:nvPr/>
        </p:nvSpPr>
        <p:spPr>
          <a:xfrm rot="10557746">
            <a:off x="8348767" y="3079157"/>
            <a:ext cx="637696" cy="1036314"/>
          </a:xfrm>
          <a:prstGeom prst="lightningBol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3913909">
            <a:off x="8502991" y="3790170"/>
            <a:ext cx="505867" cy="423762"/>
          </a:xfrm>
          <a:prstGeom prst="triangle">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p:cNvSpPr/>
          <p:nvPr/>
        </p:nvSpPr>
        <p:spPr>
          <a:xfrm rot="1020711">
            <a:off x="9013208" y="4002081"/>
            <a:ext cx="433752" cy="386861"/>
          </a:xfrm>
          <a:prstGeom prst="triangle">
            <a:avLst/>
          </a:prstGeom>
          <a:solidFill>
            <a:srgbClr val="FF0000"/>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Lightning Bolt 48"/>
          <p:cNvSpPr/>
          <p:nvPr/>
        </p:nvSpPr>
        <p:spPr>
          <a:xfrm rot="814073">
            <a:off x="8772019" y="3766635"/>
            <a:ext cx="637696" cy="1036314"/>
          </a:xfrm>
          <a:prstGeom prst="lightningBol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bwMode="auto">
          <a:xfrm>
            <a:off x="10334412"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55" name="Oval 54"/>
          <p:cNvSpPr/>
          <p:nvPr/>
        </p:nvSpPr>
        <p:spPr bwMode="auto">
          <a:xfrm>
            <a:off x="10597800" y="609598"/>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56" name="Oval 55"/>
          <p:cNvSpPr/>
          <p:nvPr/>
        </p:nvSpPr>
        <p:spPr bwMode="auto">
          <a:xfrm>
            <a:off x="10067811" y="609598"/>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29981450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16</a:t>
            </a:fld>
            <a:endParaRPr lang="en-US">
              <a:solidFill>
                <a:srgbClr val="FFFFFF"/>
              </a:solidFill>
            </a:endParaRPr>
          </a:p>
        </p:txBody>
      </p:sp>
      <p:sp>
        <p:nvSpPr>
          <p:cNvPr id="5" name="Oval 4"/>
          <p:cNvSpPr/>
          <p:nvPr/>
        </p:nvSpPr>
        <p:spPr bwMode="auto">
          <a:xfrm>
            <a:off x="11125396" y="609600"/>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1" name="Picture 10"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0" name="Title 1"/>
          <p:cNvSpPr>
            <a:spLocks noGrp="1"/>
          </p:cNvSpPr>
          <p:nvPr>
            <p:ph type="title"/>
          </p:nvPr>
        </p:nvSpPr>
        <p:spPr>
          <a:xfrm>
            <a:off x="609599" y="610849"/>
            <a:ext cx="9997019"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Simultaneous Localization and Mapping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bwMode="auto">
          <a:xfrm>
            <a:off x="11388784" y="60959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3" name="Picture 12"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9" name="Oval 8"/>
          <p:cNvSpPr/>
          <p:nvPr/>
        </p:nvSpPr>
        <p:spPr bwMode="auto">
          <a:xfrm>
            <a:off x="10858795" y="60959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4"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677" y="2556932"/>
            <a:ext cx="4819650" cy="3529623"/>
          </a:xfrm>
          <a:prstGeom prst="rect">
            <a:avLst/>
          </a:prstGeom>
        </p:spPr>
      </p:pic>
      <p:sp>
        <p:nvSpPr>
          <p:cNvPr id="15" name="Content Placeholder 2"/>
          <p:cNvSpPr txBox="1">
            <a:spLocks/>
          </p:cNvSpPr>
          <p:nvPr/>
        </p:nvSpPr>
        <p:spPr>
          <a:xfrm>
            <a:off x="480448" y="2556932"/>
            <a:ext cx="5615554"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lgn="just"/>
            <a:r>
              <a:rPr lang="en-US" altLang="en-US" sz="2800" dirty="0">
                <a:latin typeface="Times New Roman" panose="02020603050405020304" pitchFamily="18" charset="0"/>
                <a:cs typeface="Times New Roman" panose="02020603050405020304" pitchFamily="18" charset="0"/>
              </a:rPr>
              <a:t>The EKF keeps track of an estimate of the uncertainty </a:t>
            </a:r>
            <a:r>
              <a:rPr lang="en-US" altLang="en-US" sz="2800" dirty="0" smtClean="0">
                <a:latin typeface="Times New Roman" panose="02020603050405020304" pitchFamily="18" charset="0"/>
                <a:cs typeface="Times New Roman" panose="02020603050405020304" pitchFamily="18" charset="0"/>
              </a:rPr>
              <a:t>on </a:t>
            </a:r>
            <a:r>
              <a:rPr lang="en-US" altLang="en-US" sz="2800" dirty="0">
                <a:latin typeface="Times New Roman" panose="02020603050405020304" pitchFamily="18" charset="0"/>
                <a:cs typeface="Times New Roman" panose="02020603050405020304" pitchFamily="18" charset="0"/>
              </a:rPr>
              <a:t>the robots </a:t>
            </a:r>
            <a:r>
              <a:rPr lang="en-US" altLang="en-US" sz="2800" dirty="0" smtClean="0">
                <a:latin typeface="Times New Roman" panose="02020603050405020304" pitchFamily="18" charset="0"/>
                <a:cs typeface="Times New Roman" panose="02020603050405020304" pitchFamily="18" charset="0"/>
              </a:rPr>
              <a:t>position.</a:t>
            </a:r>
          </a:p>
          <a:p>
            <a:pPr algn="just"/>
            <a:r>
              <a:rPr lang="en-US" altLang="en-US" sz="2800" dirty="0" smtClean="0">
                <a:latin typeface="Times New Roman" panose="02020603050405020304" pitchFamily="18" charset="0"/>
                <a:cs typeface="Times New Roman" panose="02020603050405020304" pitchFamily="18" charset="0"/>
              </a:rPr>
              <a:t>The </a:t>
            </a:r>
            <a:r>
              <a:rPr lang="en-US" altLang="en-US" sz="2800" dirty="0">
                <a:latin typeface="Times New Roman" panose="02020603050405020304" pitchFamily="18" charset="0"/>
                <a:cs typeface="Times New Roman" panose="02020603050405020304" pitchFamily="18" charset="0"/>
              </a:rPr>
              <a:t>uncertainty </a:t>
            </a:r>
            <a:r>
              <a:rPr lang="en-US" altLang="en-US" sz="2800" dirty="0" smtClean="0">
                <a:latin typeface="Times New Roman" panose="02020603050405020304" pitchFamily="18" charset="0"/>
                <a:cs typeface="Times New Roman" panose="02020603050405020304" pitchFamily="18" charset="0"/>
              </a:rPr>
              <a:t>on </a:t>
            </a:r>
            <a:r>
              <a:rPr lang="en-US" altLang="en-US" sz="2800" dirty="0">
                <a:latin typeface="Times New Roman" panose="02020603050405020304" pitchFamily="18" charset="0"/>
                <a:cs typeface="Times New Roman" panose="02020603050405020304" pitchFamily="18" charset="0"/>
              </a:rPr>
              <a:t>these landmarks </a:t>
            </a:r>
            <a:r>
              <a:rPr lang="en-US" altLang="en-US" sz="2800" dirty="0" smtClean="0">
                <a:latin typeface="Times New Roman" panose="02020603050405020304" pitchFamily="18" charset="0"/>
                <a:cs typeface="Times New Roman" panose="02020603050405020304" pitchFamily="18" charset="0"/>
              </a:rPr>
              <a:t>position in </a:t>
            </a:r>
            <a:r>
              <a:rPr lang="en-US" altLang="en-US" sz="2800" dirty="0">
                <a:latin typeface="Times New Roman" panose="02020603050405020304" pitchFamily="18" charset="0"/>
                <a:cs typeface="Times New Roman" panose="02020603050405020304" pitchFamily="18" charset="0"/>
              </a:rPr>
              <a:t>the environment.</a:t>
            </a:r>
          </a:p>
          <a:p>
            <a:endParaRPr lang="en-US" dirty="0"/>
          </a:p>
        </p:txBody>
      </p:sp>
      <p:sp>
        <p:nvSpPr>
          <p:cNvPr id="16" name="Oval 15"/>
          <p:cNvSpPr/>
          <p:nvPr/>
        </p:nvSpPr>
        <p:spPr bwMode="auto">
          <a:xfrm>
            <a:off x="10334412"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7" name="Oval 16"/>
          <p:cNvSpPr/>
          <p:nvPr/>
        </p:nvSpPr>
        <p:spPr bwMode="auto">
          <a:xfrm>
            <a:off x="10597800" y="609598"/>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8" name="Oval 17"/>
          <p:cNvSpPr/>
          <p:nvPr/>
        </p:nvSpPr>
        <p:spPr bwMode="auto">
          <a:xfrm>
            <a:off x="10067811" y="609598"/>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9511278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10849"/>
            <a:ext cx="9997019"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Simultaneous Localization and Mapping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753849"/>
            <a:ext cx="11622792" cy="4144963"/>
          </a:xfrm>
          <a:effectLst/>
        </p:spPr>
        <p:txBody>
          <a:bodyPr/>
          <a:lstStyle/>
          <a:p>
            <a:r>
              <a:rPr lang="en-US" dirty="0" smtClean="0">
                <a:solidFill>
                  <a:schemeClr val="tx1"/>
                </a:solidFill>
                <a:latin typeface="Times New Roman" panose="02020603050405020304" pitchFamily="18" charset="0"/>
                <a:cs typeface="Times New Roman" panose="02020603050405020304" pitchFamily="18" charset="0"/>
              </a:rPr>
              <a:t>In the literature one can see several implementations on cooperative SLAM that use stereo vision camera systems acquiring the data for fusing the cooperative data.</a:t>
            </a:r>
          </a:p>
          <a:p>
            <a:pPr lvl="1"/>
            <a:r>
              <a:rPr lang="en-US" dirty="0" smtClean="0">
                <a:solidFill>
                  <a:schemeClr val="tx1"/>
                </a:solidFill>
                <a:latin typeface="Times New Roman" panose="02020603050405020304" pitchFamily="18" charset="0"/>
                <a:cs typeface="Times New Roman" panose="02020603050405020304" pitchFamily="18" charset="0"/>
              </a:rPr>
              <a:t>Covariance Intersection (CI) is a method of data fusion which combines two or more states estimates.</a:t>
            </a:r>
          </a:p>
          <a:p>
            <a:pPr lvl="1"/>
            <a:r>
              <a:rPr lang="en-US" dirty="0" smtClean="0">
                <a:solidFill>
                  <a:schemeClr val="tx1"/>
                </a:solidFill>
                <a:latin typeface="Times New Roman" panose="02020603050405020304" pitchFamily="18" charset="0"/>
                <a:cs typeface="Times New Roman" panose="02020603050405020304" pitchFamily="18" charset="0"/>
              </a:rPr>
              <a:t>In addition to this, CI gathers sensor measurements from different platforms having an unknown correlation between them.</a:t>
            </a:r>
          </a:p>
          <a:p>
            <a:pPr lvl="1"/>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smtClean="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17</a:t>
            </a:fld>
            <a:endParaRPr lang="en-US">
              <a:solidFill>
                <a:srgbClr val="FFFFFF"/>
              </a:solidFill>
            </a:endParaRPr>
          </a:p>
        </p:txBody>
      </p:sp>
      <p:sp>
        <p:nvSpPr>
          <p:cNvPr id="5" name="Oval 4"/>
          <p:cNvSpPr/>
          <p:nvPr/>
        </p:nvSpPr>
        <p:spPr bwMode="auto">
          <a:xfrm>
            <a:off x="11123062" y="61084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1383618" y="61084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0" name="Picture 9"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27592" y="609600"/>
            <a:ext cx="219071" cy="224312"/>
          </a:xfrm>
          <a:prstGeom prst="rect">
            <a:avLst/>
          </a:prstGeom>
          <a:ln w="38100" cap="sq">
            <a:solidFill>
              <a:schemeClr val="bg1"/>
            </a:solidFill>
            <a:prstDash val="solid"/>
            <a:miter lim="800000"/>
          </a:ln>
          <a:effectLst/>
        </p:spPr>
      </p:pic>
      <p:pic>
        <p:nvPicPr>
          <p:cNvPr id="12" name="Picture 11"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1" name="Picture 10"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3" name="Oval 12"/>
          <p:cNvSpPr/>
          <p:nvPr/>
        </p:nvSpPr>
        <p:spPr bwMode="auto">
          <a:xfrm>
            <a:off x="10858795"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4" name="Oval 13"/>
          <p:cNvSpPr/>
          <p:nvPr/>
        </p:nvSpPr>
        <p:spPr bwMode="auto">
          <a:xfrm>
            <a:off x="10334412"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5" name="Oval 14"/>
          <p:cNvSpPr/>
          <p:nvPr/>
        </p:nvSpPr>
        <p:spPr bwMode="auto">
          <a:xfrm>
            <a:off x="10597800" y="609598"/>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6" name="Oval 15"/>
          <p:cNvSpPr/>
          <p:nvPr/>
        </p:nvSpPr>
        <p:spPr bwMode="auto">
          <a:xfrm>
            <a:off x="10067811" y="609598"/>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3037919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10849"/>
            <a:ext cx="9997019"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Simultaneous Localization and Mapping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753849"/>
            <a:ext cx="11622792" cy="4144963"/>
          </a:xfrm>
          <a:effectLst/>
        </p:spPr>
        <p:txBody>
          <a:bodyPr/>
          <a:lstStyle/>
          <a:p>
            <a:r>
              <a:rPr lang="en-US" dirty="0">
                <a:solidFill>
                  <a:schemeClr val="tx1"/>
                </a:solidFill>
                <a:latin typeface="Times New Roman" panose="02020603050405020304" pitchFamily="18" charset="0"/>
                <a:cs typeface="Times New Roman" panose="02020603050405020304" pitchFamily="18" charset="0"/>
              </a:rPr>
              <a:t>Any cooperative work for robotic applications that </a:t>
            </a:r>
            <a:r>
              <a:rPr lang="en-US" dirty="0" smtClean="0">
                <a:solidFill>
                  <a:schemeClr val="tx1"/>
                </a:solidFill>
                <a:latin typeface="Times New Roman" panose="02020603050405020304" pitchFamily="18" charset="0"/>
                <a:cs typeface="Times New Roman" panose="02020603050405020304" pitchFamily="18" charset="0"/>
              </a:rPr>
              <a:t>involves swarm </a:t>
            </a:r>
            <a:r>
              <a:rPr lang="en-US" dirty="0">
                <a:solidFill>
                  <a:schemeClr val="tx1"/>
                </a:solidFill>
                <a:latin typeface="Times New Roman" panose="02020603050405020304" pitchFamily="18" charset="0"/>
                <a:cs typeface="Times New Roman" panose="02020603050405020304" pitchFamily="18" charset="0"/>
              </a:rPr>
              <a:t>of systems requires the systems to communicate </a:t>
            </a:r>
            <a:r>
              <a:rPr lang="en-US" dirty="0" smtClean="0">
                <a:solidFill>
                  <a:schemeClr val="tx1"/>
                </a:solidFill>
                <a:latin typeface="Times New Roman" panose="02020603050405020304" pitchFamily="18" charset="0"/>
                <a:cs typeface="Times New Roman" panose="02020603050405020304" pitchFamily="18" charset="0"/>
              </a:rPr>
              <a:t>their sensor </a:t>
            </a:r>
            <a:r>
              <a:rPr lang="en-US" dirty="0">
                <a:solidFill>
                  <a:schemeClr val="tx1"/>
                </a:solidFill>
                <a:latin typeface="Times New Roman" panose="02020603050405020304" pitchFamily="18" charset="0"/>
                <a:cs typeface="Times New Roman" panose="02020603050405020304" pitchFamily="18" charset="0"/>
              </a:rPr>
              <a:t>data </a:t>
            </a:r>
            <a:r>
              <a:rPr lang="en-US" dirty="0" smtClean="0">
                <a:solidFill>
                  <a:schemeClr val="tx1"/>
                </a:solidFill>
                <a:latin typeface="Times New Roman" panose="02020603050405020304" pitchFamily="18" charset="0"/>
                <a:cs typeface="Times New Roman" panose="02020603050405020304" pitchFamily="18" charset="0"/>
              </a:rPr>
              <a:t>with </a:t>
            </a:r>
            <a:r>
              <a:rPr lang="en-US" dirty="0">
                <a:solidFill>
                  <a:schemeClr val="tx1"/>
                </a:solidFill>
                <a:latin typeface="Times New Roman" panose="02020603050405020304" pitchFamily="18" charset="0"/>
                <a:cs typeface="Times New Roman" panose="02020603050405020304" pitchFamily="18" charset="0"/>
              </a:rPr>
              <a:t>each </a:t>
            </a:r>
            <a:r>
              <a:rPr lang="en-US" dirty="0" smtClean="0">
                <a:solidFill>
                  <a:schemeClr val="tx1"/>
                </a:solidFill>
                <a:latin typeface="Times New Roman" panose="02020603050405020304" pitchFamily="18" charset="0"/>
                <a:cs typeface="Times New Roman" panose="02020603050405020304" pitchFamily="18" charset="0"/>
              </a:rPr>
              <a:t>other.</a:t>
            </a:r>
          </a:p>
          <a:p>
            <a:r>
              <a:rPr lang="en-US" dirty="0" smtClean="0">
                <a:solidFill>
                  <a:schemeClr val="tx1"/>
                </a:solidFill>
                <a:latin typeface="Times New Roman" panose="02020603050405020304" pitchFamily="18" charset="0"/>
                <a:cs typeface="Times New Roman" panose="02020603050405020304" pitchFamily="18" charset="0"/>
              </a:rPr>
              <a:t>Cooperative </a:t>
            </a:r>
            <a:r>
              <a:rPr lang="en-US" dirty="0">
                <a:solidFill>
                  <a:schemeClr val="tx1"/>
                </a:solidFill>
                <a:latin typeface="Times New Roman" panose="02020603050405020304" pitchFamily="18" charset="0"/>
                <a:cs typeface="Times New Roman" panose="02020603050405020304" pitchFamily="18" charset="0"/>
              </a:rPr>
              <a:t>SLAM is one </a:t>
            </a:r>
            <a:r>
              <a:rPr lang="en-US" dirty="0" smtClean="0">
                <a:solidFill>
                  <a:schemeClr val="tx1"/>
                </a:solidFill>
                <a:latin typeface="Times New Roman" panose="02020603050405020304" pitchFamily="18" charset="0"/>
                <a:cs typeface="Times New Roman" panose="02020603050405020304" pitchFamily="18" charset="0"/>
              </a:rPr>
              <a:t>such operation </a:t>
            </a:r>
            <a:r>
              <a:rPr lang="en-US" dirty="0">
                <a:solidFill>
                  <a:schemeClr val="tx1"/>
                </a:solidFill>
                <a:latin typeface="Times New Roman" panose="02020603050405020304" pitchFamily="18" charset="0"/>
                <a:cs typeface="Times New Roman" panose="02020603050405020304" pitchFamily="18" charset="0"/>
              </a:rPr>
              <a:t>in which multiple systems need to </a:t>
            </a:r>
            <a:r>
              <a:rPr lang="en-US" dirty="0" smtClean="0">
                <a:solidFill>
                  <a:schemeClr val="tx1"/>
                </a:solidFill>
                <a:latin typeface="Times New Roman" panose="02020603050405020304" pitchFamily="18" charset="0"/>
                <a:cs typeface="Times New Roman" panose="02020603050405020304" pitchFamily="18" charset="0"/>
              </a:rPr>
              <a:t>communicate their </a:t>
            </a:r>
            <a:r>
              <a:rPr lang="en-US" dirty="0">
                <a:solidFill>
                  <a:schemeClr val="tx1"/>
                </a:solidFill>
                <a:latin typeface="Times New Roman" panose="02020603050405020304" pitchFamily="18" charset="0"/>
                <a:cs typeface="Times New Roman" panose="02020603050405020304" pitchFamily="18" charset="0"/>
              </a:rPr>
              <a:t>sensor data with each other in order to build a </a:t>
            </a:r>
            <a:r>
              <a:rPr lang="en-US" dirty="0" smtClean="0">
                <a:solidFill>
                  <a:schemeClr val="tx1"/>
                </a:solidFill>
                <a:latin typeface="Times New Roman" panose="02020603050405020304" pitchFamily="18" charset="0"/>
                <a:cs typeface="Times New Roman" panose="02020603050405020304" pitchFamily="18" charset="0"/>
              </a:rPr>
              <a:t>common map </a:t>
            </a:r>
            <a:r>
              <a:rPr lang="en-US" dirty="0">
                <a:solidFill>
                  <a:schemeClr val="tx1"/>
                </a:solidFill>
                <a:latin typeface="Times New Roman" panose="02020603050405020304" pitchFamily="18" charset="0"/>
                <a:cs typeface="Times New Roman" panose="02020603050405020304" pitchFamily="18" charset="0"/>
              </a:rPr>
              <a:t>of their surroundings and calculate the locations of </a:t>
            </a:r>
            <a:r>
              <a:rPr lang="en-US" dirty="0" smtClean="0">
                <a:solidFill>
                  <a:schemeClr val="tx1"/>
                </a:solidFill>
                <a:latin typeface="Times New Roman" panose="02020603050405020304" pitchFamily="18" charset="0"/>
                <a:cs typeface="Times New Roman" panose="02020603050405020304" pitchFamily="18" charset="0"/>
              </a:rPr>
              <a:t>the other </a:t>
            </a:r>
            <a:r>
              <a:rPr lang="en-US" dirty="0">
                <a:solidFill>
                  <a:schemeClr val="tx1"/>
                </a:solidFill>
                <a:latin typeface="Times New Roman" panose="02020603050405020304" pitchFamily="18" charset="0"/>
                <a:cs typeface="Times New Roman" panose="02020603050405020304" pitchFamily="18" charset="0"/>
              </a:rPr>
              <a:t>systems at the same time. </a:t>
            </a:r>
            <a:endParaRPr lang="en-US" dirty="0" smtClean="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18</a:t>
            </a:fld>
            <a:endParaRPr lang="en-US">
              <a:solidFill>
                <a:srgbClr val="FFFFFF"/>
              </a:solidFill>
            </a:endParaRPr>
          </a:p>
        </p:txBody>
      </p:sp>
      <p:sp>
        <p:nvSpPr>
          <p:cNvPr id="5" name="Oval 4"/>
          <p:cNvSpPr/>
          <p:nvPr/>
        </p:nvSpPr>
        <p:spPr bwMode="auto">
          <a:xfrm>
            <a:off x="11123062" y="61084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1383618" y="61084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0" name="Picture 9"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27592" y="609600"/>
            <a:ext cx="219071" cy="224312"/>
          </a:xfrm>
          <a:prstGeom prst="rect">
            <a:avLst/>
          </a:prstGeom>
          <a:ln w="38100" cap="sq">
            <a:solidFill>
              <a:schemeClr val="bg1"/>
            </a:solidFill>
            <a:prstDash val="solid"/>
            <a:miter lim="800000"/>
          </a:ln>
          <a:effectLst/>
        </p:spPr>
      </p:pic>
      <p:pic>
        <p:nvPicPr>
          <p:cNvPr id="12" name="Picture 11"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1" name="Picture 10"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3" name="Oval 12"/>
          <p:cNvSpPr/>
          <p:nvPr/>
        </p:nvSpPr>
        <p:spPr bwMode="auto">
          <a:xfrm>
            <a:off x="10858795"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5" name="Oval 14"/>
          <p:cNvSpPr/>
          <p:nvPr/>
        </p:nvSpPr>
        <p:spPr bwMode="auto">
          <a:xfrm>
            <a:off x="10334412"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6" name="Oval 15"/>
          <p:cNvSpPr/>
          <p:nvPr/>
        </p:nvSpPr>
        <p:spPr bwMode="auto">
          <a:xfrm>
            <a:off x="10597800" y="609598"/>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7" name="Oval 16"/>
          <p:cNvSpPr/>
          <p:nvPr/>
        </p:nvSpPr>
        <p:spPr bwMode="auto">
          <a:xfrm>
            <a:off x="10067811" y="609598"/>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4170821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81159"/>
            <a:ext cx="11317992" cy="4144963"/>
          </a:xfrm>
          <a:effectLst/>
        </p:spPr>
        <p:txBody>
          <a:bodyPr/>
          <a:lstStyle/>
          <a:p>
            <a:r>
              <a:rPr lang="en-US" dirty="0" smtClean="0">
                <a:solidFill>
                  <a:schemeClr val="tx1"/>
                </a:solidFill>
                <a:latin typeface="Times New Roman" panose="02020603050405020304" pitchFamily="18" charset="0"/>
                <a:cs typeface="Times New Roman" panose="02020603050405020304" pitchFamily="18" charset="0"/>
              </a:rPr>
              <a:t>Concerns:</a:t>
            </a:r>
          </a:p>
          <a:p>
            <a:pPr lvl="1"/>
            <a:r>
              <a:rPr lang="en-US" dirty="0" smtClean="0">
                <a:solidFill>
                  <a:schemeClr val="tx1"/>
                </a:solidFill>
                <a:latin typeface="Times New Roman" panose="02020603050405020304" pitchFamily="18" charset="0"/>
                <a:cs typeface="Times New Roman" panose="02020603050405020304" pitchFamily="18" charset="0"/>
              </a:rPr>
              <a:t>If </a:t>
            </a:r>
            <a:r>
              <a:rPr lang="en-US" dirty="0">
                <a:solidFill>
                  <a:schemeClr val="tx1"/>
                </a:solidFill>
                <a:latin typeface="Times New Roman" panose="02020603050405020304" pitchFamily="18" charset="0"/>
                <a:cs typeface="Times New Roman" panose="02020603050405020304" pitchFamily="18" charset="0"/>
              </a:rPr>
              <a:t>SLAM operations by one system involves high computational complexity and high power consumption, then the level of the computational complexity with multiple systems will be undeniably increased, in parallel to the power consumption</a:t>
            </a:r>
            <a:r>
              <a:rPr lang="en-US" dirty="0" smtClean="0">
                <a:solidFill>
                  <a:schemeClr val="tx1"/>
                </a:solidFill>
                <a:latin typeface="Times New Roman" panose="02020603050405020304" pitchFamily="18" charset="0"/>
                <a:cs typeface="Times New Roman" panose="02020603050405020304" pitchFamily="18" charset="0"/>
              </a:rPr>
              <a:t>.</a:t>
            </a:r>
          </a:p>
          <a:p>
            <a:pPr lvl="1"/>
            <a:r>
              <a:rPr lang="en-US" dirty="0" smtClean="0">
                <a:solidFill>
                  <a:schemeClr val="tx1"/>
                </a:solidFill>
                <a:latin typeface="Times New Roman" panose="02020603050405020304" pitchFamily="18" charset="0"/>
                <a:cs typeface="Times New Roman" panose="02020603050405020304" pitchFamily="18" charset="0"/>
              </a:rPr>
              <a:t>Laser or sonar based data collection. </a:t>
            </a:r>
          </a:p>
          <a:p>
            <a:pPr lvl="1"/>
            <a:r>
              <a:rPr lang="en-US" dirty="0" smtClean="0">
                <a:solidFill>
                  <a:schemeClr val="tx1"/>
                </a:solidFill>
                <a:latin typeface="Times New Roman" panose="02020603050405020304" pitchFamily="18" charset="0"/>
                <a:cs typeface="Times New Roman" panose="02020603050405020304" pitchFamily="18" charset="0"/>
              </a:rPr>
              <a:t>Possible to have another source for gathering the data.</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19</a:t>
            </a:fld>
            <a:endParaRPr lang="en-US">
              <a:solidFill>
                <a:srgbClr val="FFFFFF"/>
              </a:solidFill>
            </a:endParaRPr>
          </a:p>
        </p:txBody>
      </p:sp>
      <p:sp>
        <p:nvSpPr>
          <p:cNvPr id="5" name="Oval 4"/>
          <p:cNvSpPr/>
          <p:nvPr/>
        </p:nvSpPr>
        <p:spPr bwMode="auto">
          <a:xfrm>
            <a:off x="11125396"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1" name="Picture 10"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0" name="Title 1"/>
          <p:cNvSpPr>
            <a:spLocks noGrp="1"/>
          </p:cNvSpPr>
          <p:nvPr>
            <p:ph type="title"/>
          </p:nvPr>
        </p:nvSpPr>
        <p:spPr>
          <a:xfrm>
            <a:off x="609599" y="610849"/>
            <a:ext cx="9997019"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Simultaneous Localization and Mapping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2" name="Oval 11"/>
          <p:cNvSpPr/>
          <p:nvPr/>
        </p:nvSpPr>
        <p:spPr bwMode="auto">
          <a:xfrm>
            <a:off x="11388784"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3" name="Picture 12"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9" name="Oval 8"/>
          <p:cNvSpPr/>
          <p:nvPr/>
        </p:nvSpPr>
        <p:spPr bwMode="auto">
          <a:xfrm>
            <a:off x="10858795"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8" name="Oval 17"/>
          <p:cNvSpPr/>
          <p:nvPr/>
        </p:nvSpPr>
        <p:spPr bwMode="auto">
          <a:xfrm>
            <a:off x="10334412"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9" name="Oval 18"/>
          <p:cNvSpPr/>
          <p:nvPr/>
        </p:nvSpPr>
        <p:spPr bwMode="auto">
          <a:xfrm>
            <a:off x="10597800" y="609598"/>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20" name="Oval 19"/>
          <p:cNvSpPr/>
          <p:nvPr/>
        </p:nvSpPr>
        <p:spPr bwMode="auto">
          <a:xfrm>
            <a:off x="10067811" y="609598"/>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408284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Outline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effectLst/>
        </p:spPr>
        <p:txBody>
          <a:bodyPr/>
          <a:lstStyle/>
          <a:p>
            <a:pPr marL="857250" lvl="1" indent="-4572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Introduction</a:t>
            </a:r>
            <a:endParaRPr lang="en-US" dirty="0">
              <a:solidFill>
                <a:schemeClr val="tx1"/>
              </a:solidFill>
              <a:latin typeface="Times New Roman" panose="02020603050405020304" pitchFamily="18" charset="0"/>
              <a:cs typeface="Times New Roman" panose="02020603050405020304" pitchFamily="18" charset="0"/>
            </a:endParaRPr>
          </a:p>
          <a:p>
            <a:pPr marL="857250" lvl="1" indent="-4572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Methodology</a:t>
            </a:r>
            <a:endParaRPr lang="en-US" dirty="0">
              <a:solidFill>
                <a:schemeClr val="tx1"/>
              </a:solidFill>
              <a:latin typeface="Times New Roman" panose="02020603050405020304" pitchFamily="18" charset="0"/>
              <a:cs typeface="Times New Roman" panose="02020603050405020304" pitchFamily="18" charset="0"/>
            </a:endParaRPr>
          </a:p>
          <a:p>
            <a:pPr marL="857250" lvl="1" indent="-4572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Vision Capabilities</a:t>
            </a:r>
            <a:endParaRPr lang="en-US" dirty="0">
              <a:solidFill>
                <a:schemeClr val="tx1"/>
              </a:solidFill>
              <a:latin typeface="Times New Roman" panose="02020603050405020304" pitchFamily="18" charset="0"/>
              <a:cs typeface="Times New Roman" panose="02020603050405020304" pitchFamily="18" charset="0"/>
            </a:endParaRPr>
          </a:p>
          <a:p>
            <a:pPr marL="857250" lvl="1" indent="-4572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Case Study</a:t>
            </a:r>
          </a:p>
          <a:p>
            <a:pPr marL="857250" lvl="1" indent="-4572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Conclusion</a:t>
            </a:r>
          </a:p>
          <a:p>
            <a:pPr marL="857250" lvl="1" indent="-457200">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Future Works</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2</a:t>
            </a:fld>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9483725" y="2476500"/>
            <a:ext cx="2098675" cy="3154364"/>
          </a:xfrm>
          <a:prstGeom prst="rect">
            <a:avLst/>
          </a:prstGeom>
        </p:spPr>
      </p:pic>
      <p:pic>
        <p:nvPicPr>
          <p:cNvPr id="6" name="Picture 5"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10109623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609600"/>
            <a:ext cx="9277350" cy="1143000"/>
          </a:xfrm>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Vision </a:t>
            </a:r>
            <a:r>
              <a:rPr lang="en-US" dirty="0" smtClean="0">
                <a:solidFill>
                  <a:schemeClr val="tx1"/>
                </a:solidFill>
                <a:latin typeface="Times New Roman" panose="02020603050405020304" pitchFamily="18" charset="0"/>
                <a:cs typeface="Times New Roman" panose="02020603050405020304" pitchFamily="18" charset="0"/>
              </a:rPr>
              <a:t>Capabilities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814519"/>
            <a:ext cx="11377613" cy="4654551"/>
          </a:xfrm>
          <a:effectLst/>
        </p:spPr>
        <p:txBody>
          <a:bodyPr/>
          <a:lstStyle/>
          <a:p>
            <a:r>
              <a:rPr lang="en-US" dirty="0" smtClean="0">
                <a:solidFill>
                  <a:schemeClr val="tx1"/>
                </a:solidFill>
                <a:latin typeface="Times New Roman" panose="02020603050405020304" pitchFamily="18" charset="0"/>
                <a:cs typeface="Times New Roman" panose="02020603050405020304" pitchFamily="18" charset="0"/>
              </a:rPr>
              <a:t>Our interaction </a:t>
            </a:r>
            <a:r>
              <a:rPr lang="en-US" dirty="0">
                <a:solidFill>
                  <a:schemeClr val="tx1"/>
                </a:solidFill>
                <a:latin typeface="Times New Roman" panose="02020603050405020304" pitchFamily="18" charset="0"/>
                <a:cs typeface="Times New Roman" panose="02020603050405020304" pitchFamily="18" charset="0"/>
              </a:rPr>
              <a:t>with </a:t>
            </a:r>
            <a:r>
              <a:rPr lang="en-US" dirty="0" smtClean="0">
                <a:solidFill>
                  <a:schemeClr val="tx1"/>
                </a:solidFill>
                <a:latin typeface="Times New Roman" panose="02020603050405020304" pitchFamily="18" charset="0"/>
                <a:cs typeface="Times New Roman" panose="02020603050405020304" pitchFamily="18" charset="0"/>
              </a:rPr>
              <a:t>the environment requires a system that feels and senses precisely.</a:t>
            </a:r>
          </a:p>
          <a:p>
            <a:r>
              <a:rPr lang="en-US" dirty="0" smtClean="0">
                <a:solidFill>
                  <a:schemeClr val="tx1"/>
                </a:solidFill>
                <a:latin typeface="Times New Roman" panose="02020603050405020304" pitchFamily="18" charset="0"/>
                <a:cs typeface="Times New Roman" panose="02020603050405020304" pitchFamily="18" charset="0"/>
              </a:rPr>
              <a:t>Robot: “</a:t>
            </a:r>
            <a:r>
              <a:rPr lang="en-US" i="1" dirty="0" smtClean="0">
                <a:solidFill>
                  <a:schemeClr val="tx1"/>
                </a:solidFill>
                <a:latin typeface="Times New Roman" panose="02020603050405020304" pitchFamily="18" charset="0"/>
                <a:cs typeface="Times New Roman" panose="02020603050405020304" pitchFamily="18" charset="0"/>
              </a:rPr>
              <a:t>a </a:t>
            </a:r>
            <a:r>
              <a:rPr lang="en-US" i="1" dirty="0">
                <a:solidFill>
                  <a:schemeClr val="tx1"/>
                </a:solidFill>
                <a:latin typeface="Times New Roman" panose="02020603050405020304" pitchFamily="18" charset="0"/>
                <a:cs typeface="Times New Roman" panose="02020603050405020304" pitchFamily="18" charset="0"/>
              </a:rPr>
              <a:t>goal oriented machine that can </a:t>
            </a:r>
            <a:r>
              <a:rPr lang="en-US" b="1" i="1" dirty="0">
                <a:solidFill>
                  <a:schemeClr val="tx1"/>
                </a:solidFill>
                <a:latin typeface="Times New Roman" panose="02020603050405020304" pitchFamily="18" charset="0"/>
                <a:cs typeface="Times New Roman" panose="02020603050405020304" pitchFamily="18" charset="0"/>
              </a:rPr>
              <a:t>sense</a:t>
            </a:r>
            <a:r>
              <a:rPr lang="en-US" i="1" dirty="0">
                <a:solidFill>
                  <a:schemeClr val="tx1"/>
                </a:solidFill>
                <a:latin typeface="Times New Roman" panose="02020603050405020304" pitchFamily="18" charset="0"/>
                <a:cs typeface="Times New Roman" panose="02020603050405020304" pitchFamily="18" charset="0"/>
              </a:rPr>
              <a:t> , plan and </a:t>
            </a:r>
            <a:r>
              <a:rPr lang="en-US" i="1" dirty="0" smtClean="0">
                <a:solidFill>
                  <a:schemeClr val="tx1"/>
                </a:solidFill>
                <a:latin typeface="Times New Roman" panose="02020603050405020304" pitchFamily="18" charset="0"/>
                <a:cs typeface="Times New Roman" panose="02020603050405020304" pitchFamily="18" charset="0"/>
              </a:rPr>
              <a:t>act.*”</a:t>
            </a:r>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Complexity of processing the received data is high.</a:t>
            </a:r>
          </a:p>
          <a:p>
            <a:pPr lvl="1"/>
            <a:r>
              <a:rPr lang="en-US" dirty="0">
                <a:solidFill>
                  <a:schemeClr val="tx1"/>
                </a:solidFill>
                <a:latin typeface="Times New Roman" panose="02020603050405020304" pitchFamily="18" charset="0"/>
                <a:cs typeface="Times New Roman" panose="02020603050405020304" pitchFamily="18" charset="0"/>
              </a:rPr>
              <a:t>G</a:t>
            </a:r>
            <a:r>
              <a:rPr lang="en-US" dirty="0" smtClean="0">
                <a:solidFill>
                  <a:schemeClr val="tx1"/>
                </a:solidFill>
                <a:latin typeface="Times New Roman" panose="02020603050405020304" pitchFamily="18" charset="0"/>
                <a:cs typeface="Times New Roman" panose="02020603050405020304" pitchFamily="18" charset="0"/>
              </a:rPr>
              <a:t>eneral view with wide angle or focusing on details.</a:t>
            </a:r>
          </a:p>
          <a:p>
            <a:pPr lvl="1"/>
            <a:r>
              <a:rPr lang="en-US" dirty="0" smtClean="0">
                <a:solidFill>
                  <a:schemeClr val="tx1"/>
                </a:solidFill>
                <a:latin typeface="Times New Roman" panose="02020603050405020304" pitchFamily="18" charset="0"/>
                <a:cs typeface="Times New Roman" panose="02020603050405020304" pitchFamily="18" charset="0"/>
              </a:rPr>
              <a:t>Motion detection.</a:t>
            </a:r>
          </a:p>
          <a:p>
            <a:pPr lvl="1"/>
            <a:r>
              <a:rPr lang="en-US" dirty="0" smtClean="0">
                <a:solidFill>
                  <a:schemeClr val="tx1"/>
                </a:solidFill>
                <a:latin typeface="Times New Roman" panose="02020603050405020304" pitchFamily="18" charset="0"/>
                <a:cs typeface="Times New Roman" panose="02020603050405020304" pitchFamily="18" charset="0"/>
              </a:rPr>
              <a:t>Low light conditions.  </a:t>
            </a:r>
          </a:p>
          <a:p>
            <a:pPr lvl="1"/>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effectLst/>
        </p:spPr>
        <p:txBody>
          <a:bodyPr/>
          <a:lstStyle/>
          <a:p>
            <a:fld id="{97E8C730-66A7-4CEE-8135-0CF894454D68}" type="slidenum">
              <a:rPr lang="en-US" smtClean="0"/>
              <a:pPr/>
              <a:t>20</a:t>
            </a:fld>
            <a:endParaRPr lang="en-US" dirty="0"/>
          </a:p>
        </p:txBody>
      </p:sp>
      <p:sp>
        <p:nvSpPr>
          <p:cNvPr id="7" name="Oval 6"/>
          <p:cNvSpPr/>
          <p:nvPr/>
        </p:nvSpPr>
        <p:spPr bwMode="auto">
          <a:xfrm>
            <a:off x="10925347" y="610629"/>
            <a:ext cx="192395" cy="184501"/>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sp>
        <p:nvSpPr>
          <p:cNvPr id="8" name="Oval 7"/>
          <p:cNvSpPr/>
          <p:nvPr/>
        </p:nvSpPr>
        <p:spPr bwMode="auto">
          <a:xfrm>
            <a:off x="11151914"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sp>
        <p:nvSpPr>
          <p:cNvPr id="9" name="Oval 8"/>
          <p:cNvSpPr/>
          <p:nvPr/>
        </p:nvSpPr>
        <p:spPr bwMode="auto">
          <a:xfrm>
            <a:off x="11383618"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sp>
        <p:nvSpPr>
          <p:cNvPr id="10" name="Oval 9"/>
          <p:cNvSpPr/>
          <p:nvPr/>
        </p:nvSpPr>
        <p:spPr bwMode="auto">
          <a:xfrm>
            <a:off x="10674939"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sp>
        <p:nvSpPr>
          <p:cNvPr id="11" name="Oval 10"/>
          <p:cNvSpPr/>
          <p:nvPr/>
        </p:nvSpPr>
        <p:spPr bwMode="auto">
          <a:xfrm>
            <a:off x="10426700"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pic>
        <p:nvPicPr>
          <p:cNvPr id="14" name="Picture 13"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3" name="Picture 12"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3535641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Vision </a:t>
            </a:r>
            <a:r>
              <a:rPr lang="en-US" dirty="0" smtClean="0">
                <a:solidFill>
                  <a:schemeClr val="tx1"/>
                </a:solidFill>
                <a:latin typeface="Times New Roman" panose="02020603050405020304" pitchFamily="18" charset="0"/>
                <a:cs typeface="Times New Roman" panose="02020603050405020304" pitchFamily="18" charset="0"/>
              </a:rPr>
              <a:t>Capabilities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800229"/>
            <a:ext cx="10972800" cy="4429121"/>
          </a:xfrm>
          <a:effectLst/>
        </p:spPr>
        <p:txBody>
          <a:bodyPr/>
          <a:lstStyle/>
          <a:p>
            <a:r>
              <a:rPr lang="en-US" dirty="0" smtClean="0">
                <a:solidFill>
                  <a:schemeClr val="tx1"/>
                </a:solidFill>
                <a:latin typeface="Times New Roman" panose="02020603050405020304" pitchFamily="18" charset="0"/>
                <a:cs typeface="Times New Roman" panose="02020603050405020304" pitchFamily="18" charset="0"/>
              </a:rPr>
              <a:t>Classical approaches:</a:t>
            </a:r>
          </a:p>
          <a:p>
            <a:pPr lvl="1"/>
            <a:r>
              <a:rPr lang="en-US" dirty="0" smtClean="0">
                <a:solidFill>
                  <a:schemeClr val="tx1"/>
                </a:solidFill>
                <a:latin typeface="Times New Roman" panose="02020603050405020304" pitchFamily="18" charset="0"/>
                <a:cs typeface="Times New Roman" panose="02020603050405020304" pitchFamily="18" charset="0"/>
              </a:rPr>
              <a:t>Human like vision.</a:t>
            </a:r>
          </a:p>
          <a:p>
            <a:pPr lvl="1"/>
            <a:r>
              <a:rPr lang="en-US" dirty="0" smtClean="0">
                <a:solidFill>
                  <a:schemeClr val="tx1"/>
                </a:solidFill>
                <a:latin typeface="Times New Roman" panose="02020603050405020304" pitchFamily="18" charset="0"/>
                <a:cs typeface="Times New Roman" panose="02020603050405020304" pitchFamily="18" charset="0"/>
              </a:rPr>
              <a:t>High cost, state of art cameras.</a:t>
            </a:r>
          </a:p>
          <a:p>
            <a:pPr lvl="1"/>
            <a:r>
              <a:rPr lang="en-US" dirty="0" smtClean="0">
                <a:solidFill>
                  <a:schemeClr val="tx1"/>
                </a:solidFill>
                <a:latin typeface="Times New Roman" panose="02020603050405020304" pitchFamily="18" charset="0"/>
                <a:cs typeface="Times New Roman" panose="02020603050405020304" pitchFamily="18" charset="0"/>
              </a:rPr>
              <a:t>Wide and detailed.</a:t>
            </a:r>
            <a:endParaRPr lang="en-US" dirty="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Nowadays:</a:t>
            </a:r>
          </a:p>
          <a:p>
            <a:pPr lvl="1"/>
            <a:r>
              <a:rPr lang="en-US" dirty="0" smtClean="0">
                <a:solidFill>
                  <a:schemeClr val="tx1"/>
                </a:solidFill>
                <a:latin typeface="Times New Roman" panose="02020603050405020304" pitchFamily="18" charset="0"/>
                <a:cs typeface="Times New Roman" panose="02020603050405020304" pitchFamily="18" charset="0"/>
              </a:rPr>
              <a:t>Streaming, high processing power.</a:t>
            </a:r>
          </a:p>
          <a:p>
            <a:pPr lvl="1"/>
            <a:r>
              <a:rPr lang="en-US" dirty="0">
                <a:solidFill>
                  <a:schemeClr val="tx1"/>
                </a:solidFill>
                <a:latin typeface="Times New Roman" panose="02020603050405020304" pitchFamily="18" charset="0"/>
                <a:cs typeface="Times New Roman" panose="02020603050405020304" pitchFamily="18" charset="0"/>
              </a:rPr>
              <a:t>C</a:t>
            </a:r>
            <a:r>
              <a:rPr lang="en-US" dirty="0" smtClean="0">
                <a:solidFill>
                  <a:schemeClr val="tx1"/>
                </a:solidFill>
                <a:latin typeface="Times New Roman" panose="02020603050405020304" pitchFamily="18" charset="0"/>
                <a:cs typeface="Times New Roman" panose="02020603050405020304" pitchFamily="18" charset="0"/>
              </a:rPr>
              <a:t>ombined sensory data.</a:t>
            </a:r>
          </a:p>
          <a:p>
            <a:pPr lvl="1"/>
            <a:r>
              <a:rPr lang="en-US" dirty="0" smtClean="0">
                <a:solidFill>
                  <a:schemeClr val="tx1"/>
                </a:solidFill>
                <a:latin typeface="Times New Roman" panose="02020603050405020304" pitchFamily="18" charset="0"/>
                <a:cs typeface="Times New Roman" panose="02020603050405020304" pitchFamily="18" charset="0"/>
              </a:rPr>
              <a:t>Motion detection and visualization.</a:t>
            </a:r>
          </a:p>
          <a:p>
            <a:pPr lvl="1"/>
            <a:endParaRPr lang="en-US" dirty="0">
              <a:solidFill>
                <a:schemeClr val="tx1"/>
              </a:solidFill>
            </a:endParaRPr>
          </a:p>
        </p:txBody>
      </p:sp>
      <p:sp>
        <p:nvSpPr>
          <p:cNvPr id="4" name="Slide Number Placeholder 3"/>
          <p:cNvSpPr>
            <a:spLocks noGrp="1"/>
          </p:cNvSpPr>
          <p:nvPr>
            <p:ph type="sldNum" sz="quarter" idx="12"/>
          </p:nvPr>
        </p:nvSpPr>
        <p:spPr>
          <a:effectLst/>
        </p:spPr>
        <p:txBody>
          <a:bodyPr/>
          <a:lstStyle/>
          <a:p>
            <a:fld id="{97E8C730-66A7-4CEE-8135-0CF894454D68}" type="slidenum">
              <a:rPr lang="en-US" smtClean="0"/>
              <a:pPr/>
              <a:t>21</a:t>
            </a:fld>
            <a:endParaRPr lang="en-US" dirty="0"/>
          </a:p>
        </p:txBody>
      </p:sp>
      <p:sp>
        <p:nvSpPr>
          <p:cNvPr id="7" name="Oval 6"/>
          <p:cNvSpPr/>
          <p:nvPr/>
        </p:nvSpPr>
        <p:spPr bwMode="auto">
          <a:xfrm>
            <a:off x="10925347" y="610629"/>
            <a:ext cx="193645" cy="184501"/>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sp>
        <p:nvSpPr>
          <p:cNvPr id="8" name="Oval 7"/>
          <p:cNvSpPr/>
          <p:nvPr/>
        </p:nvSpPr>
        <p:spPr bwMode="auto">
          <a:xfrm>
            <a:off x="11151914" y="609600"/>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sp>
        <p:nvSpPr>
          <p:cNvPr id="9" name="Oval 8"/>
          <p:cNvSpPr/>
          <p:nvPr/>
        </p:nvSpPr>
        <p:spPr bwMode="auto">
          <a:xfrm>
            <a:off x="11383618"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sp>
        <p:nvSpPr>
          <p:cNvPr id="10" name="Oval 9"/>
          <p:cNvSpPr/>
          <p:nvPr/>
        </p:nvSpPr>
        <p:spPr bwMode="auto">
          <a:xfrm>
            <a:off x="10675355"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pic>
        <p:nvPicPr>
          <p:cNvPr id="11" name="Picture 10"/>
          <p:cNvPicPr>
            <a:picLocks noChangeAspect="1"/>
          </p:cNvPicPr>
          <p:nvPr/>
        </p:nvPicPr>
        <p:blipFill>
          <a:blip r:embed="rId3"/>
          <a:stretch>
            <a:fillRect/>
          </a:stretch>
        </p:blipFill>
        <p:spPr>
          <a:xfrm>
            <a:off x="7895854" y="1800229"/>
            <a:ext cx="3686546" cy="3192042"/>
          </a:xfrm>
          <a:prstGeom prst="rect">
            <a:avLst/>
          </a:prstGeom>
        </p:spPr>
      </p:pic>
      <p:sp>
        <p:nvSpPr>
          <p:cNvPr id="12" name="Oval 11"/>
          <p:cNvSpPr/>
          <p:nvPr/>
        </p:nvSpPr>
        <p:spPr bwMode="auto">
          <a:xfrm>
            <a:off x="10405551"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pic>
        <p:nvPicPr>
          <p:cNvPr id="14" name="Picture 13" descr="http://ace.wacong.org/Assets/images/ace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3" name="TextBox 12"/>
          <p:cNvSpPr txBox="1"/>
          <p:nvPr/>
        </p:nvSpPr>
        <p:spPr>
          <a:xfrm>
            <a:off x="8963417" y="5007859"/>
            <a:ext cx="2842963" cy="584775"/>
          </a:xfrm>
          <a:prstGeom prst="rect">
            <a:avLst/>
          </a:prstGeom>
          <a:noFill/>
        </p:spPr>
        <p:txBody>
          <a:bodyPr wrap="square" rtlCol="0">
            <a:spAutoFit/>
          </a:bodyPr>
          <a:lstStyle/>
          <a:p>
            <a:r>
              <a:rPr lang="en-US" sz="1600" dirty="0" smtClean="0">
                <a:latin typeface="Times New Roman" panose="02020603050405020304" pitchFamily="18" charset="0"/>
                <a:cs typeface="Times New Roman" panose="02020603050405020304" pitchFamily="18" charset="0"/>
              </a:rPr>
              <a:t>Courtesy of Japan Science and Technology Agency (JST)</a:t>
            </a:r>
            <a:endParaRPr lang="en-US" sz="1600" dirty="0">
              <a:latin typeface="Times New Roman" panose="02020603050405020304" pitchFamily="18" charset="0"/>
              <a:cs typeface="Times New Roman" panose="02020603050405020304" pitchFamily="18" charset="0"/>
            </a:endParaRPr>
          </a:p>
        </p:txBody>
      </p:sp>
      <p:pic>
        <p:nvPicPr>
          <p:cNvPr id="15" name="Picture 14" descr="http://ace.wacong.org/Assets/images/ace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32260020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Vision </a:t>
            </a:r>
            <a:r>
              <a:rPr lang="en-US" dirty="0" smtClean="0">
                <a:solidFill>
                  <a:schemeClr val="tx1"/>
                </a:solidFill>
                <a:latin typeface="Times New Roman" panose="02020603050405020304" pitchFamily="18" charset="0"/>
                <a:cs typeface="Times New Roman" panose="02020603050405020304" pitchFamily="18" charset="0"/>
              </a:rPr>
              <a:t>Capabilities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800229"/>
            <a:ext cx="10972800" cy="4429121"/>
          </a:xfrm>
          <a:effectLst/>
        </p:spPr>
        <p:txBody>
          <a:bodyPr/>
          <a:lstStyle/>
          <a:p>
            <a:pPr marL="0" indent="0">
              <a:buNone/>
            </a:pPr>
            <a:endParaRPr lang="en-US" dirty="0" smtClean="0">
              <a:solidFill>
                <a:schemeClr val="tx1"/>
              </a:solidFill>
            </a:endParaRPr>
          </a:p>
          <a:p>
            <a:pPr lvl="1"/>
            <a:endParaRPr lang="en-US" dirty="0">
              <a:solidFill>
                <a:schemeClr val="tx1"/>
              </a:solidFill>
            </a:endParaRPr>
          </a:p>
        </p:txBody>
      </p:sp>
      <p:sp>
        <p:nvSpPr>
          <p:cNvPr id="4" name="Slide Number Placeholder 3"/>
          <p:cNvSpPr>
            <a:spLocks noGrp="1"/>
          </p:cNvSpPr>
          <p:nvPr>
            <p:ph type="sldNum" sz="quarter" idx="12"/>
          </p:nvPr>
        </p:nvSpPr>
        <p:spPr>
          <a:effectLst/>
        </p:spPr>
        <p:txBody>
          <a:bodyPr/>
          <a:lstStyle/>
          <a:p>
            <a:fld id="{97E8C730-66A7-4CEE-8135-0CF894454D68}" type="slidenum">
              <a:rPr lang="en-US" smtClean="0"/>
              <a:pPr/>
              <a:t>22</a:t>
            </a:fld>
            <a:endParaRPr lang="en-US" dirty="0"/>
          </a:p>
        </p:txBody>
      </p:sp>
      <p:sp>
        <p:nvSpPr>
          <p:cNvPr id="7" name="Oval 6"/>
          <p:cNvSpPr/>
          <p:nvPr/>
        </p:nvSpPr>
        <p:spPr bwMode="auto">
          <a:xfrm>
            <a:off x="10907059" y="610629"/>
            <a:ext cx="207578" cy="184501"/>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sp>
        <p:nvSpPr>
          <p:cNvPr id="8" name="Oval 7"/>
          <p:cNvSpPr/>
          <p:nvPr/>
        </p:nvSpPr>
        <p:spPr bwMode="auto">
          <a:xfrm>
            <a:off x="10395826" y="61723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sp>
        <p:nvSpPr>
          <p:cNvPr id="9" name="Oval 8"/>
          <p:cNvSpPr/>
          <p:nvPr/>
        </p:nvSpPr>
        <p:spPr bwMode="auto">
          <a:xfrm>
            <a:off x="11383618"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sp>
        <p:nvSpPr>
          <p:cNvPr id="10" name="Oval 9"/>
          <p:cNvSpPr/>
          <p:nvPr/>
        </p:nvSpPr>
        <p:spPr bwMode="auto">
          <a:xfrm>
            <a:off x="10657067"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124" y="1492253"/>
            <a:ext cx="3788853" cy="2918382"/>
          </a:xfrm>
          <a:prstGeom prst="rect">
            <a:avLst/>
          </a:prstGeom>
        </p:spPr>
      </p:pic>
      <p:pic>
        <p:nvPicPr>
          <p:cNvPr id="1026" name="Picture 2" descr="http://upload.wikimedia.org/wikipedia/commons/6/67/Xbox-360-Kinect-Standalon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8528" y="1388165"/>
            <a:ext cx="2138012" cy="11475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124" y="4615064"/>
            <a:ext cx="3788854" cy="1614285"/>
          </a:xfrm>
          <a:prstGeom prst="rect">
            <a:avLst/>
          </a:prstGeom>
        </p:spPr>
      </p:pic>
      <p:pic>
        <p:nvPicPr>
          <p:cNvPr id="14" name="Picture 13"/>
          <p:cNvPicPr>
            <a:picLocks noChangeAspect="1"/>
          </p:cNvPicPr>
          <p:nvPr/>
        </p:nvPicPr>
        <p:blipFill>
          <a:blip r:embed="rId5"/>
          <a:stretch>
            <a:fillRect/>
          </a:stretch>
        </p:blipFill>
        <p:spPr>
          <a:xfrm>
            <a:off x="4366277" y="1495246"/>
            <a:ext cx="1260695" cy="108677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2059" y="3600910"/>
            <a:ext cx="4271598" cy="266033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24702" y="1492253"/>
            <a:ext cx="3080195" cy="1960836"/>
          </a:xfrm>
          <a:prstGeom prst="rect">
            <a:avLst/>
          </a:prstGeom>
        </p:spPr>
      </p:pic>
      <p:pic>
        <p:nvPicPr>
          <p:cNvPr id="17" name="Picture 16"/>
          <p:cNvPicPr>
            <a:picLocks noChangeAspect="1"/>
          </p:cNvPicPr>
          <p:nvPr/>
        </p:nvPicPr>
        <p:blipFill>
          <a:blip r:embed="rId8"/>
          <a:stretch>
            <a:fillRect/>
          </a:stretch>
        </p:blipFill>
        <p:spPr>
          <a:xfrm>
            <a:off x="4170065" y="3616640"/>
            <a:ext cx="3360287" cy="2628879"/>
          </a:xfrm>
          <a:prstGeom prst="rect">
            <a:avLst/>
          </a:prstGeom>
        </p:spPr>
      </p:pic>
      <p:sp>
        <p:nvSpPr>
          <p:cNvPr id="19" name="Oval 18"/>
          <p:cNvSpPr/>
          <p:nvPr/>
        </p:nvSpPr>
        <p:spPr bwMode="auto">
          <a:xfrm>
            <a:off x="11155018"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effectLst/>
              <a:latin typeface="Verdana" pitchFamily="34" charset="0"/>
            </a:endParaRPr>
          </a:p>
        </p:txBody>
      </p:sp>
      <p:pic>
        <p:nvPicPr>
          <p:cNvPr id="18" name="Picture 17" descr="http://ace.wacong.org/Assets/images/acelogo.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5" name="Picture 2" descr="http://www.slashgear.com/wp-content/uploads/2011/07/xtion_pro_live_2.jp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7584" y="2531165"/>
            <a:ext cx="2965563" cy="10167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252124" y="5530645"/>
            <a:ext cx="249321" cy="265471"/>
          </a:xfrm>
          <a:prstGeom prst="rect">
            <a:avLst/>
          </a:prstGeom>
          <a:noFill/>
          <a:ln w="9525" cap="flat" cmpd="sng" algn="ctr">
            <a:noFill/>
            <a:prstDash val="solid"/>
            <a:round/>
            <a:headEnd type="none" w="med" len="med"/>
            <a:tailEnd type="none" w="med" len="med"/>
          </a:ln>
          <a:effectLst>
            <a:outerShdw dist="35921" dir="8100000" algn="ctr" rotWithShape="0">
              <a:srgbClr val="B2B2B2">
                <a:alpha val="50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1" name="Rectangle 10"/>
          <p:cNvSpPr/>
          <p:nvPr/>
        </p:nvSpPr>
        <p:spPr bwMode="auto">
          <a:xfrm>
            <a:off x="230001" y="5530645"/>
            <a:ext cx="506361" cy="4338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21" name="Picture 20" descr="http://ace.wacong.org/Assets/images/acelogo.jp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593757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Vision </a:t>
            </a:r>
            <a:r>
              <a:rPr lang="en-US" dirty="0" smtClean="0">
                <a:solidFill>
                  <a:schemeClr val="tx1"/>
                </a:solidFill>
                <a:latin typeface="Times New Roman" panose="02020603050405020304" pitchFamily="18" charset="0"/>
                <a:cs typeface="Times New Roman" panose="02020603050405020304" pitchFamily="18" charset="0"/>
              </a:rPr>
              <a:t>Capabilities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599" y="1785943"/>
            <a:ext cx="11420476" cy="4654551"/>
          </a:xfrm>
          <a:effectLst/>
        </p:spPr>
        <p:txBody>
          <a:bodyPr/>
          <a:lstStyle/>
          <a:p>
            <a:r>
              <a:rPr lang="en-US" sz="2800" dirty="0">
                <a:solidFill>
                  <a:schemeClr val="tx1"/>
                </a:solidFill>
                <a:latin typeface="Times New Roman" panose="02020603050405020304" pitchFamily="18" charset="0"/>
                <a:cs typeface="Times New Roman" panose="02020603050405020304" pitchFamily="18" charset="0"/>
              </a:rPr>
              <a:t>Microsoft’s </a:t>
            </a:r>
            <a:r>
              <a:rPr lang="en-US" sz="2800" dirty="0" smtClean="0">
                <a:solidFill>
                  <a:schemeClr val="tx1"/>
                </a:solidFill>
                <a:latin typeface="Times New Roman" panose="02020603050405020304" pitchFamily="18" charset="0"/>
                <a:cs typeface="Times New Roman" panose="02020603050405020304" pitchFamily="18" charset="0"/>
              </a:rPr>
              <a:t>Kinect, widely </a:t>
            </a:r>
            <a:r>
              <a:rPr lang="en-US" sz="2800" dirty="0">
                <a:solidFill>
                  <a:schemeClr val="tx1"/>
                </a:solidFill>
                <a:latin typeface="Times New Roman" panose="02020603050405020304" pitchFamily="18" charset="0"/>
                <a:cs typeface="Times New Roman" panose="02020603050405020304" pitchFamily="18" charset="0"/>
              </a:rPr>
              <a:t>used vision source in the </a:t>
            </a:r>
            <a:r>
              <a:rPr lang="en-US" sz="2800" dirty="0" smtClean="0">
                <a:solidFill>
                  <a:schemeClr val="tx1"/>
                </a:solidFill>
                <a:latin typeface="Times New Roman" panose="02020603050405020304" pitchFamily="18" charset="0"/>
                <a:cs typeface="Times New Roman" panose="02020603050405020304" pitchFamily="18" charset="0"/>
              </a:rPr>
              <a:t>robotics. Now we are using ASUS </a:t>
            </a:r>
            <a:r>
              <a:rPr lang="en-US" sz="2800" dirty="0" err="1" smtClean="0">
                <a:solidFill>
                  <a:schemeClr val="tx1"/>
                </a:solidFill>
                <a:latin typeface="Times New Roman" panose="02020603050405020304" pitchFamily="18" charset="0"/>
                <a:cs typeface="Times New Roman" panose="02020603050405020304" pitchFamily="18" charset="0"/>
              </a:rPr>
              <a:t>Xtion</a:t>
            </a:r>
            <a:r>
              <a:rPr lang="en-US" sz="2800" dirty="0" smtClean="0">
                <a:solidFill>
                  <a:schemeClr val="tx1"/>
                </a:solidFill>
                <a:latin typeface="Times New Roman" panose="02020603050405020304" pitchFamily="18" charset="0"/>
                <a:cs typeface="Times New Roman" panose="02020603050405020304" pitchFamily="18" charset="0"/>
              </a:rPr>
              <a:t> Pro RGB-D camera for land rovers and quadcopters.</a:t>
            </a:r>
          </a:p>
          <a:p>
            <a:r>
              <a:rPr lang="en-US" sz="2800" dirty="0" smtClean="0">
                <a:solidFill>
                  <a:schemeClr val="tx1"/>
                </a:solidFill>
                <a:latin typeface="Times New Roman" panose="02020603050405020304" pitchFamily="18" charset="0"/>
                <a:cs typeface="Times New Roman" panose="02020603050405020304" pitchFamily="18" charset="0"/>
              </a:rPr>
              <a:t>An RGB </a:t>
            </a:r>
            <a:r>
              <a:rPr lang="en-US" sz="2800" dirty="0">
                <a:solidFill>
                  <a:schemeClr val="tx1"/>
                </a:solidFill>
                <a:latin typeface="Times New Roman" panose="02020603050405020304" pitchFamily="18" charset="0"/>
                <a:cs typeface="Times New Roman" panose="02020603050405020304" pitchFamily="18" charset="0"/>
              </a:rPr>
              <a:t>camera and a depth sensor with an infrared laser projector, a monochrome CMOS sensor, and for the voice a </a:t>
            </a:r>
            <a:r>
              <a:rPr lang="en-US" sz="2800" dirty="0" smtClean="0">
                <a:solidFill>
                  <a:schemeClr val="tx1"/>
                </a:solidFill>
                <a:latin typeface="Times New Roman" panose="02020603050405020304" pitchFamily="18" charset="0"/>
                <a:cs typeface="Times New Roman" panose="02020603050405020304" pitchFamily="18" charset="0"/>
              </a:rPr>
              <a:t>microphone have implemented.</a:t>
            </a:r>
          </a:p>
          <a:p>
            <a:r>
              <a:rPr lang="en-US" sz="2800" dirty="0" smtClean="0">
                <a:solidFill>
                  <a:schemeClr val="tx1"/>
                </a:solidFill>
                <a:latin typeface="Times New Roman" panose="02020603050405020304" pitchFamily="18" charset="0"/>
                <a:cs typeface="Times New Roman" panose="02020603050405020304" pitchFamily="18" charset="0"/>
              </a:rPr>
              <a:t>Enough components to feature:</a:t>
            </a:r>
          </a:p>
          <a:p>
            <a:pPr lvl="1"/>
            <a:r>
              <a:rPr lang="en-US" sz="2400" dirty="0">
                <a:solidFill>
                  <a:schemeClr val="tx1"/>
                </a:solidFill>
                <a:latin typeface="Times New Roman" panose="02020603050405020304" pitchFamily="18" charset="0"/>
                <a:cs typeface="Times New Roman" panose="02020603050405020304" pitchFamily="18" charset="0"/>
              </a:rPr>
              <a:t>C</a:t>
            </a:r>
            <a:r>
              <a:rPr lang="en-US" sz="2400" dirty="0" smtClean="0">
                <a:solidFill>
                  <a:schemeClr val="tx1"/>
                </a:solidFill>
                <a:latin typeface="Times New Roman" panose="02020603050405020304" pitchFamily="18" charset="0"/>
                <a:cs typeface="Times New Roman" panose="02020603050405020304" pitchFamily="18" charset="0"/>
              </a:rPr>
              <a:t>apturing </a:t>
            </a:r>
            <a:r>
              <a:rPr lang="en-US" sz="2400" dirty="0">
                <a:solidFill>
                  <a:schemeClr val="tx1"/>
                </a:solidFill>
                <a:latin typeface="Times New Roman" panose="02020603050405020304" pitchFamily="18" charset="0"/>
                <a:cs typeface="Times New Roman" panose="02020603050405020304" pitchFamily="18" charset="0"/>
              </a:rPr>
              <a:t>motions in </a:t>
            </a:r>
            <a:r>
              <a:rPr lang="en-US" sz="2400" dirty="0" smtClean="0">
                <a:solidFill>
                  <a:schemeClr val="tx1"/>
                </a:solidFill>
                <a:latin typeface="Times New Roman" panose="02020603050405020304" pitchFamily="18" charset="0"/>
                <a:cs typeface="Times New Roman" panose="02020603050405020304" pitchFamily="18" charset="0"/>
              </a:rPr>
              <a:t>3D.</a:t>
            </a:r>
          </a:p>
          <a:p>
            <a:pPr lvl="1"/>
            <a:r>
              <a:rPr lang="en-US" sz="2400" dirty="0" smtClean="0">
                <a:solidFill>
                  <a:schemeClr val="tx1"/>
                </a:solidFill>
                <a:latin typeface="Times New Roman" panose="02020603050405020304" pitchFamily="18" charset="0"/>
                <a:cs typeface="Times New Roman" panose="02020603050405020304" pitchFamily="18" charset="0"/>
              </a:rPr>
              <a:t>Face/feature recognition.</a:t>
            </a:r>
          </a:p>
          <a:p>
            <a:r>
              <a:rPr lang="en-US" sz="2800" dirty="0" smtClean="0">
                <a:solidFill>
                  <a:schemeClr val="tx1"/>
                </a:solidFill>
                <a:latin typeface="Times New Roman" panose="02020603050405020304" pitchFamily="18" charset="0"/>
                <a:cs typeface="Times New Roman" panose="02020603050405020304" pitchFamily="18" charset="0"/>
              </a:rPr>
              <a:t>The </a:t>
            </a:r>
            <a:r>
              <a:rPr lang="en-US" sz="2800" dirty="0">
                <a:solidFill>
                  <a:schemeClr val="tx1"/>
                </a:solidFill>
                <a:latin typeface="Times New Roman" panose="02020603050405020304" pitchFamily="18" charset="0"/>
                <a:cs typeface="Times New Roman" panose="02020603050405020304" pitchFamily="18" charset="0"/>
              </a:rPr>
              <a:t>depth scale of the objects is visualized by colors from white to blue and in between, as close to far respectively.</a:t>
            </a:r>
          </a:p>
        </p:txBody>
      </p:sp>
      <p:sp>
        <p:nvSpPr>
          <p:cNvPr id="4" name="Slide Number Placeholder 3"/>
          <p:cNvSpPr>
            <a:spLocks noGrp="1"/>
          </p:cNvSpPr>
          <p:nvPr>
            <p:ph type="sldNum" sz="quarter" idx="12"/>
          </p:nvPr>
        </p:nvSpPr>
        <p:spPr>
          <a:effectLst/>
        </p:spPr>
        <p:txBody>
          <a:bodyPr/>
          <a:lstStyle/>
          <a:p>
            <a:fld id="{97E8C730-66A7-4CEE-8135-0CF894454D68}" type="slidenum">
              <a:rPr lang="en-US" smtClean="0"/>
              <a:pPr/>
              <a:t>23</a:t>
            </a:fld>
            <a:endParaRPr lang="en-US" dirty="0"/>
          </a:p>
        </p:txBody>
      </p:sp>
      <p:sp>
        <p:nvSpPr>
          <p:cNvPr id="8" name="Oval 7"/>
          <p:cNvSpPr/>
          <p:nvPr/>
        </p:nvSpPr>
        <p:spPr bwMode="auto">
          <a:xfrm>
            <a:off x="11133626"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sp>
        <p:nvSpPr>
          <p:cNvPr id="9" name="Oval 8"/>
          <p:cNvSpPr/>
          <p:nvPr/>
        </p:nvSpPr>
        <p:spPr bwMode="auto">
          <a:xfrm>
            <a:off x="11383618"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sp>
        <p:nvSpPr>
          <p:cNvPr id="10" name="Oval 9"/>
          <p:cNvSpPr/>
          <p:nvPr/>
        </p:nvSpPr>
        <p:spPr bwMode="auto">
          <a:xfrm>
            <a:off x="10667138"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sp>
        <p:nvSpPr>
          <p:cNvPr id="11" name="Oval 10"/>
          <p:cNvSpPr/>
          <p:nvPr/>
        </p:nvSpPr>
        <p:spPr bwMode="auto">
          <a:xfrm>
            <a:off x="10422151"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pic>
        <p:nvPicPr>
          <p:cNvPr id="12" name="Picture 11"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27592" y="609600"/>
            <a:ext cx="219071" cy="224312"/>
          </a:xfrm>
          <a:prstGeom prst="rect">
            <a:avLst/>
          </a:prstGeom>
          <a:ln w="38100" cap="sq">
            <a:solidFill>
              <a:schemeClr val="bg1"/>
            </a:solidFill>
            <a:prstDash val="solid"/>
            <a:miter lim="800000"/>
          </a:ln>
          <a:effectLst/>
        </p:spPr>
      </p:pic>
      <p:pic>
        <p:nvPicPr>
          <p:cNvPr id="13" name="Picture 12"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4" name="Oval 13"/>
          <p:cNvSpPr/>
          <p:nvPr/>
        </p:nvSpPr>
        <p:spPr bwMode="auto">
          <a:xfrm>
            <a:off x="10898417" y="603302"/>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pic>
        <p:nvPicPr>
          <p:cNvPr id="15" name="Picture 14"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4097761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Vision </a:t>
            </a:r>
            <a:r>
              <a:rPr lang="en-US" dirty="0" smtClean="0">
                <a:solidFill>
                  <a:schemeClr val="tx1"/>
                </a:solidFill>
                <a:latin typeface="Times New Roman" panose="02020603050405020304" pitchFamily="18" charset="0"/>
                <a:cs typeface="Times New Roman" panose="02020603050405020304" pitchFamily="18" charset="0"/>
              </a:rPr>
              <a:t>Capabilities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effectLst/>
        </p:spPr>
        <p:txBody>
          <a:bodyPr/>
          <a:lstStyle/>
          <a:p>
            <a:fld id="{97E8C730-66A7-4CEE-8135-0CF894454D68}" type="slidenum">
              <a:rPr lang="en-US" smtClean="0"/>
              <a:pPr/>
              <a:t>24</a:t>
            </a:fld>
            <a:endParaRPr lang="en-US" dirty="0"/>
          </a:p>
        </p:txBody>
      </p:sp>
      <p:sp>
        <p:nvSpPr>
          <p:cNvPr id="8" name="Oval 7"/>
          <p:cNvSpPr/>
          <p:nvPr/>
        </p:nvSpPr>
        <p:spPr bwMode="auto">
          <a:xfrm>
            <a:off x="11133626"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sp>
        <p:nvSpPr>
          <p:cNvPr id="9" name="Oval 8"/>
          <p:cNvSpPr/>
          <p:nvPr/>
        </p:nvSpPr>
        <p:spPr bwMode="auto">
          <a:xfrm>
            <a:off x="11383618"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sp>
        <p:nvSpPr>
          <p:cNvPr id="10" name="Oval 9"/>
          <p:cNvSpPr/>
          <p:nvPr/>
        </p:nvSpPr>
        <p:spPr bwMode="auto">
          <a:xfrm>
            <a:off x="10667138"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sp>
        <p:nvSpPr>
          <p:cNvPr id="11" name="Oval 10"/>
          <p:cNvSpPr/>
          <p:nvPr/>
        </p:nvSpPr>
        <p:spPr bwMode="auto">
          <a:xfrm>
            <a:off x="10422151"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pic>
        <p:nvPicPr>
          <p:cNvPr id="12" name="Picture 11"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27592" y="609600"/>
            <a:ext cx="219071" cy="224312"/>
          </a:xfrm>
          <a:prstGeom prst="rect">
            <a:avLst/>
          </a:prstGeom>
          <a:ln w="38100" cap="sq">
            <a:solidFill>
              <a:schemeClr val="bg1"/>
            </a:solidFill>
            <a:prstDash val="solid"/>
            <a:miter lim="800000"/>
          </a:ln>
          <a:effectLst/>
        </p:spPr>
      </p:pic>
      <p:pic>
        <p:nvPicPr>
          <p:cNvPr id="13" name="Picture 12"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4" name="Oval 13"/>
          <p:cNvSpPr/>
          <p:nvPr/>
        </p:nvSpPr>
        <p:spPr bwMode="auto">
          <a:xfrm>
            <a:off x="10898417" y="603302"/>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pic>
        <p:nvPicPr>
          <p:cNvPr id="15" name="Picture 14"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2558" y="1704783"/>
            <a:ext cx="2816584" cy="21513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5644" y="1705009"/>
            <a:ext cx="2816584" cy="2149746"/>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707" y="4038166"/>
            <a:ext cx="2839349" cy="2252548"/>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18730" y="1704783"/>
            <a:ext cx="2805381" cy="2167105"/>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12558" y="4038167"/>
            <a:ext cx="2816584" cy="2252547"/>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5644" y="4038166"/>
            <a:ext cx="2816584" cy="2252547"/>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18730" y="4038166"/>
            <a:ext cx="2805381" cy="2252547"/>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707" y="1712390"/>
            <a:ext cx="2839349" cy="2143703"/>
          </a:xfrm>
          <a:prstGeom prst="rect">
            <a:avLst/>
          </a:prstGeom>
        </p:spPr>
      </p:pic>
    </p:spTree>
    <p:extLst>
      <p:ext uri="{BB962C8B-B14F-4D97-AF65-F5344CB8AC3E}">
        <p14:creationId xmlns:p14="http://schemas.microsoft.com/office/powerpoint/2010/main" val="1863034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pPr algn="l"/>
            <a:r>
              <a:rPr lang="en-US" dirty="0">
                <a:solidFill>
                  <a:srgbClr val="000000"/>
                </a:solidFill>
                <a:latin typeface="Times New Roman" panose="02020603050405020304" pitchFamily="18" charset="0"/>
                <a:cs typeface="Times New Roman" panose="02020603050405020304" pitchFamily="18" charset="0"/>
              </a:rPr>
              <a:t>Objective of the Presentation</a:t>
            </a:r>
            <a:endParaRPr lang="en-US" dirty="0"/>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25</a:t>
            </a:fld>
            <a:endParaRPr lang="en-US" dirty="0">
              <a:solidFill>
                <a:srgbClr val="FFFFFF"/>
              </a:solidFill>
            </a:endParaRPr>
          </a:p>
        </p:txBody>
      </p:sp>
      <p:pic>
        <p:nvPicPr>
          <p:cNvPr id="5" name="Picture 4"/>
          <p:cNvPicPr>
            <a:picLocks noChangeAspect="1"/>
          </p:cNvPicPr>
          <p:nvPr/>
        </p:nvPicPr>
        <p:blipFill>
          <a:blip r:embed="rId3"/>
          <a:stretch>
            <a:fillRect/>
          </a:stretch>
        </p:blipFill>
        <p:spPr>
          <a:xfrm>
            <a:off x="2977335" y="1921241"/>
            <a:ext cx="6237330" cy="3790641"/>
          </a:xfrm>
          <a:prstGeom prst="rect">
            <a:avLst/>
          </a:prstGeom>
        </p:spPr>
      </p:pic>
      <p:pic>
        <p:nvPicPr>
          <p:cNvPr id="6" name="Picture 5" descr="http://ace.wacong.org/Assets/images/ace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23967836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26</a:t>
            </a:fld>
            <a:endParaRPr lang="en-US" dirty="0">
              <a:solidFill>
                <a:srgbClr val="FFFFFF"/>
              </a:solidFill>
            </a:endParaRPr>
          </a:p>
        </p:txBody>
      </p:sp>
      <p:sp>
        <p:nvSpPr>
          <p:cNvPr id="5" name="Oval 4"/>
          <p:cNvSpPr/>
          <p:nvPr/>
        </p:nvSpPr>
        <p:spPr bwMode="auto">
          <a:xfrm>
            <a:off x="11125396" y="609600"/>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pic>
        <p:nvPicPr>
          <p:cNvPr id="11" name="Picture 10"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2" name="Oval 11"/>
          <p:cNvSpPr/>
          <p:nvPr/>
        </p:nvSpPr>
        <p:spPr bwMode="auto">
          <a:xfrm>
            <a:off x="11388784" y="60959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pic>
        <p:nvPicPr>
          <p:cNvPr id="13" name="Picture 12"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9" name="Oval 8"/>
          <p:cNvSpPr/>
          <p:nvPr/>
        </p:nvSpPr>
        <p:spPr bwMode="auto">
          <a:xfrm>
            <a:off x="10858795" y="609599"/>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6" name="Content Placeholder 2"/>
          <p:cNvSpPr>
            <a:spLocks noGrp="1"/>
          </p:cNvSpPr>
          <p:nvPr>
            <p:ph idx="1"/>
          </p:nvPr>
        </p:nvSpPr>
        <p:spPr>
          <a:xfrm>
            <a:off x="184437" y="2114865"/>
            <a:ext cx="5376914" cy="3534761"/>
          </a:xfrm>
          <a:effectLst/>
        </p:spPr>
        <p:txBody>
          <a:bodyPr/>
          <a:lstStyle/>
          <a:p>
            <a:pPr algn="just"/>
            <a:r>
              <a:rPr lang="en-US" sz="2800" dirty="0" smtClean="0">
                <a:latin typeface="Times New Roman" panose="02020603050405020304" pitchFamily="18" charset="0"/>
                <a:cs typeface="Times New Roman" panose="02020603050405020304" pitchFamily="18" charset="0"/>
              </a:rPr>
              <a:t>Refers to the </a:t>
            </a:r>
            <a:r>
              <a:rPr lang="en-US" sz="2800" dirty="0">
                <a:latin typeface="Times New Roman" panose="02020603050405020304" pitchFamily="18" charset="0"/>
                <a:cs typeface="Times New Roman" panose="02020603050405020304" pitchFamily="18" charset="0"/>
              </a:rPr>
              <a:t>problem of using images, as the only source of external information, in order to establish the position of a robot, a vehicle, or a moving camera in an environment, and at the same time, construct a representation of the explored zone</a:t>
            </a:r>
            <a:r>
              <a:rPr lang="en-US" dirty="0">
                <a:latin typeface="Times New Roman" panose="02020603050405020304" pitchFamily="18" charset="0"/>
                <a:cs typeface="Times New Roman" panose="02020603050405020304" pitchFamily="18" charset="0"/>
              </a:rPr>
              <a:t>.</a:t>
            </a:r>
          </a:p>
        </p:txBody>
      </p:sp>
      <p:pic>
        <p:nvPicPr>
          <p:cNvPr id="17" name="Picture 4" descr="http://cdn5.howtogeek.com/wp-content/uploads/gg/up/sshot4e1de9c975d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2806" y="1850284"/>
            <a:ext cx="6004512" cy="439388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09599" y="737849"/>
            <a:ext cx="10524027" cy="845992"/>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Vision-based SLAM- visual SLAM (vSLAM)</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4" name="Oval 13"/>
          <p:cNvSpPr/>
          <p:nvPr/>
        </p:nvSpPr>
        <p:spPr bwMode="auto">
          <a:xfrm>
            <a:off x="10592194" y="6071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787716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2091"/>
            <a:ext cx="11388436" cy="4538807"/>
          </a:xfrm>
          <a:effectLst/>
        </p:spPr>
        <p:txBody>
          <a:bodyPr/>
          <a:lstStyle/>
          <a:p>
            <a:r>
              <a:rPr lang="en-US" sz="2800" dirty="0" smtClean="0">
                <a:solidFill>
                  <a:schemeClr val="tx1"/>
                </a:solidFill>
                <a:latin typeface="Times New Roman" panose="02020603050405020304" pitchFamily="18" charset="0"/>
                <a:cs typeface="Times New Roman" panose="02020603050405020304" pitchFamily="18" charset="0"/>
              </a:rPr>
              <a:t>vSLAM </a:t>
            </a:r>
            <a:r>
              <a:rPr lang="en-US" sz="2800" dirty="0">
                <a:solidFill>
                  <a:schemeClr val="tx1"/>
                </a:solidFill>
                <a:latin typeface="Times New Roman" panose="02020603050405020304" pitchFamily="18" charset="0"/>
                <a:cs typeface="Times New Roman" panose="02020603050405020304" pitchFamily="18" charset="0"/>
              </a:rPr>
              <a:t>method will be used in order to detect and </a:t>
            </a:r>
            <a:r>
              <a:rPr lang="en-US" sz="2800" dirty="0" smtClean="0">
                <a:solidFill>
                  <a:schemeClr val="tx1"/>
                </a:solidFill>
                <a:latin typeface="Times New Roman" panose="02020603050405020304" pitchFamily="18" charset="0"/>
                <a:cs typeface="Times New Roman" panose="02020603050405020304" pitchFamily="18" charset="0"/>
              </a:rPr>
              <a:t>identify features </a:t>
            </a:r>
            <a:r>
              <a:rPr lang="en-US" sz="2800" dirty="0">
                <a:solidFill>
                  <a:schemeClr val="tx1"/>
                </a:solidFill>
                <a:latin typeface="Times New Roman" panose="02020603050405020304" pitchFamily="18" charset="0"/>
                <a:cs typeface="Times New Roman" panose="02020603050405020304" pitchFamily="18" charset="0"/>
              </a:rPr>
              <a:t>in the images that are grabbed by the RGB-D </a:t>
            </a:r>
            <a:r>
              <a:rPr lang="en-US" sz="2800" dirty="0" smtClean="0">
                <a:solidFill>
                  <a:schemeClr val="tx1"/>
                </a:solidFill>
                <a:latin typeface="Times New Roman" panose="02020603050405020304" pitchFamily="18" charset="0"/>
                <a:cs typeface="Times New Roman" panose="02020603050405020304" pitchFamily="18" charset="0"/>
              </a:rPr>
              <a:t>camera.</a:t>
            </a:r>
          </a:p>
          <a:p>
            <a:pPr lvl="1"/>
            <a:r>
              <a:rPr lang="en-US" sz="2400" dirty="0" smtClean="0">
                <a:solidFill>
                  <a:schemeClr val="tx1"/>
                </a:solidFill>
                <a:latin typeface="Times New Roman" panose="02020603050405020304" pitchFamily="18" charset="0"/>
                <a:cs typeface="Times New Roman" panose="02020603050405020304" pitchFamily="18" charset="0"/>
              </a:rPr>
              <a:t>In </a:t>
            </a:r>
            <a:r>
              <a:rPr lang="en-US" sz="2400" dirty="0">
                <a:solidFill>
                  <a:schemeClr val="tx1"/>
                </a:solidFill>
                <a:latin typeface="Times New Roman" panose="02020603050405020304" pitchFamily="18" charset="0"/>
                <a:cs typeface="Times New Roman" panose="02020603050405020304" pitchFamily="18" charset="0"/>
              </a:rPr>
              <a:t>the past vSLAM has been used in conjunction with </a:t>
            </a:r>
            <a:r>
              <a:rPr lang="en-US" sz="2400" dirty="0" smtClean="0">
                <a:solidFill>
                  <a:schemeClr val="tx1"/>
                </a:solidFill>
                <a:latin typeface="Times New Roman" panose="02020603050405020304" pitchFamily="18" charset="0"/>
                <a:cs typeface="Times New Roman" panose="02020603050405020304" pitchFamily="18" charset="0"/>
              </a:rPr>
              <a:t>the cloud </a:t>
            </a:r>
            <a:r>
              <a:rPr lang="en-US" sz="2400" dirty="0">
                <a:solidFill>
                  <a:schemeClr val="tx1"/>
                </a:solidFill>
                <a:latin typeface="Times New Roman" panose="02020603050405020304" pitchFamily="18" charset="0"/>
                <a:cs typeface="Times New Roman" panose="02020603050405020304" pitchFamily="18" charset="0"/>
              </a:rPr>
              <a:t>to help agents navigate in their </a:t>
            </a:r>
            <a:r>
              <a:rPr lang="en-US" sz="2400" dirty="0" smtClean="0">
                <a:solidFill>
                  <a:schemeClr val="tx1"/>
                </a:solidFill>
                <a:latin typeface="Times New Roman" panose="02020603050405020304" pitchFamily="18" charset="0"/>
                <a:cs typeface="Times New Roman" panose="02020603050405020304" pitchFamily="18" charset="0"/>
              </a:rPr>
              <a:t>environment.</a:t>
            </a:r>
          </a:p>
          <a:p>
            <a:pPr lvl="1"/>
            <a:r>
              <a:rPr lang="en-US" sz="2400" dirty="0" smtClean="0">
                <a:solidFill>
                  <a:schemeClr val="tx1"/>
                </a:solidFill>
                <a:latin typeface="Times New Roman" panose="02020603050405020304" pitchFamily="18" charset="0"/>
                <a:cs typeface="Times New Roman" panose="02020603050405020304" pitchFamily="18" charset="0"/>
              </a:rPr>
              <a:t>This </a:t>
            </a:r>
            <a:r>
              <a:rPr lang="en-US" sz="2400" dirty="0">
                <a:solidFill>
                  <a:schemeClr val="tx1"/>
                </a:solidFill>
                <a:latin typeface="Times New Roman" panose="02020603050405020304" pitchFamily="18" charset="0"/>
                <a:cs typeface="Times New Roman" panose="02020603050405020304" pitchFamily="18" charset="0"/>
              </a:rPr>
              <a:t>was done through the use of RG-Chromaticity to </a:t>
            </a:r>
            <a:r>
              <a:rPr lang="en-US" sz="2400" dirty="0" smtClean="0">
                <a:solidFill>
                  <a:schemeClr val="tx1"/>
                </a:solidFill>
                <a:latin typeface="Times New Roman" panose="02020603050405020304" pitchFamily="18" charset="0"/>
                <a:cs typeface="Times New Roman" panose="02020603050405020304" pitchFamily="18" charset="0"/>
              </a:rPr>
              <a:t>process and </a:t>
            </a:r>
            <a:r>
              <a:rPr lang="en-US" sz="2400" dirty="0">
                <a:solidFill>
                  <a:schemeClr val="tx1"/>
                </a:solidFill>
                <a:latin typeface="Times New Roman" panose="02020603050405020304" pitchFamily="18" charset="0"/>
                <a:cs typeface="Times New Roman" panose="02020603050405020304" pitchFamily="18" charset="0"/>
              </a:rPr>
              <a:t>find features in the </a:t>
            </a:r>
            <a:r>
              <a:rPr lang="en-US" sz="2400" dirty="0" smtClean="0">
                <a:solidFill>
                  <a:schemeClr val="tx1"/>
                </a:solidFill>
                <a:latin typeface="Times New Roman" panose="02020603050405020304" pitchFamily="18" charset="0"/>
                <a:cs typeface="Times New Roman" panose="02020603050405020304" pitchFamily="18" charset="0"/>
              </a:rPr>
              <a:t>environment- was used </a:t>
            </a:r>
            <a:r>
              <a:rPr lang="en-US" sz="2400" dirty="0">
                <a:solidFill>
                  <a:schemeClr val="tx1"/>
                </a:solidFill>
                <a:latin typeface="Times New Roman" panose="02020603050405020304" pitchFamily="18" charset="0"/>
                <a:cs typeface="Times New Roman" panose="02020603050405020304" pitchFamily="18" charset="0"/>
              </a:rPr>
              <a:t>to inspect each pixel for RGB intensity and match </a:t>
            </a:r>
            <a:r>
              <a:rPr lang="en-US" sz="2400" dirty="0" smtClean="0">
                <a:solidFill>
                  <a:schemeClr val="tx1"/>
                </a:solidFill>
                <a:latin typeface="Times New Roman" panose="02020603050405020304" pitchFamily="18" charset="0"/>
                <a:cs typeface="Times New Roman" panose="02020603050405020304" pitchFamily="18" charset="0"/>
              </a:rPr>
              <a:t>it to </a:t>
            </a:r>
            <a:r>
              <a:rPr lang="en-US" sz="2400" dirty="0">
                <a:solidFill>
                  <a:schemeClr val="tx1"/>
                </a:solidFill>
                <a:latin typeface="Times New Roman" panose="02020603050405020304" pitchFamily="18" charset="0"/>
                <a:cs typeface="Times New Roman" panose="02020603050405020304" pitchFamily="18" charset="0"/>
              </a:rPr>
              <a:t>images stored in the database. </a:t>
            </a:r>
            <a:endParaRPr lang="en-US" sz="2400" dirty="0" smtClean="0">
              <a:solidFill>
                <a:schemeClr val="tx1"/>
              </a:solidFill>
              <a:latin typeface="Times New Roman" panose="02020603050405020304" pitchFamily="18" charset="0"/>
              <a:cs typeface="Times New Roman" panose="02020603050405020304" pitchFamily="18" charset="0"/>
            </a:endParaRPr>
          </a:p>
          <a:p>
            <a:r>
              <a:rPr lang="en-US" sz="2800" dirty="0" smtClean="0">
                <a:solidFill>
                  <a:schemeClr val="tx1"/>
                </a:solidFill>
                <a:latin typeface="Times New Roman" panose="02020603050405020304" pitchFamily="18" charset="0"/>
                <a:cs typeface="Times New Roman" panose="02020603050405020304" pitchFamily="18" charset="0"/>
              </a:rPr>
              <a:t>This allows robots to remember the features </a:t>
            </a:r>
            <a:r>
              <a:rPr lang="en-US" sz="2800" dirty="0">
                <a:solidFill>
                  <a:schemeClr val="tx1"/>
                </a:solidFill>
                <a:latin typeface="Times New Roman" panose="02020603050405020304" pitchFamily="18" charset="0"/>
                <a:cs typeface="Times New Roman" panose="02020603050405020304" pitchFamily="18" charset="0"/>
              </a:rPr>
              <a:t>in order to build a map of the world. </a:t>
            </a:r>
            <a:endParaRPr lang="en-US" sz="2800" dirty="0" smtClean="0">
              <a:solidFill>
                <a:schemeClr val="tx1"/>
              </a:solidFill>
              <a:latin typeface="Times New Roman" panose="02020603050405020304" pitchFamily="18" charset="0"/>
              <a:cs typeface="Times New Roman" panose="02020603050405020304" pitchFamily="18" charset="0"/>
            </a:endParaRPr>
          </a:p>
          <a:p>
            <a:pPr lvl="1"/>
            <a:r>
              <a:rPr lang="en-US" sz="2400" dirty="0" smtClean="0">
                <a:solidFill>
                  <a:schemeClr val="tx1"/>
                </a:solidFill>
                <a:latin typeface="Times New Roman" panose="02020603050405020304" pitchFamily="18" charset="0"/>
                <a:cs typeface="Times New Roman" panose="02020603050405020304" pitchFamily="18" charset="0"/>
              </a:rPr>
              <a:t>Previously, this approach was implemented </a:t>
            </a:r>
            <a:r>
              <a:rPr lang="en-US" sz="2400" dirty="0">
                <a:solidFill>
                  <a:schemeClr val="tx1"/>
                </a:solidFill>
                <a:latin typeface="Times New Roman" panose="02020603050405020304" pitchFamily="18" charset="0"/>
                <a:cs typeface="Times New Roman" panose="02020603050405020304" pitchFamily="18" charset="0"/>
              </a:rPr>
              <a:t>on a Pioneer2 land rover robot and tested in </a:t>
            </a:r>
            <a:r>
              <a:rPr lang="en-US" sz="2400" dirty="0" smtClean="0">
                <a:solidFill>
                  <a:schemeClr val="tx1"/>
                </a:solidFill>
                <a:latin typeface="Times New Roman" panose="02020603050405020304" pitchFamily="18" charset="0"/>
                <a:cs typeface="Times New Roman" panose="02020603050405020304" pitchFamily="18" charset="0"/>
              </a:rPr>
              <a:t>the UTSA </a:t>
            </a:r>
            <a:r>
              <a:rPr lang="en-US" sz="2400" dirty="0">
                <a:solidFill>
                  <a:schemeClr val="tx1"/>
                </a:solidFill>
                <a:latin typeface="Times New Roman" panose="02020603050405020304" pitchFamily="18" charset="0"/>
                <a:cs typeface="Times New Roman" panose="02020603050405020304" pitchFamily="18" charset="0"/>
              </a:rPr>
              <a:t>building.</a:t>
            </a: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27</a:t>
            </a:fld>
            <a:endParaRPr lang="en-US" dirty="0">
              <a:solidFill>
                <a:srgbClr val="FFFFFF"/>
              </a:solidFill>
            </a:endParaRPr>
          </a:p>
        </p:txBody>
      </p:sp>
      <p:sp>
        <p:nvSpPr>
          <p:cNvPr id="5" name="Oval 4"/>
          <p:cNvSpPr/>
          <p:nvPr/>
        </p:nvSpPr>
        <p:spPr bwMode="auto">
          <a:xfrm>
            <a:off x="11133626"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9" name="Oval 8"/>
          <p:cNvSpPr/>
          <p:nvPr/>
        </p:nvSpPr>
        <p:spPr bwMode="auto">
          <a:xfrm>
            <a:off x="11383618"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pic>
        <p:nvPicPr>
          <p:cNvPr id="10" name="Picture 9"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3" name="Title 1"/>
          <p:cNvSpPr>
            <a:spLocks noGrp="1"/>
          </p:cNvSpPr>
          <p:nvPr>
            <p:ph type="title"/>
          </p:nvPr>
        </p:nvSpPr>
        <p:spPr>
          <a:xfrm>
            <a:off x="609599" y="737849"/>
            <a:ext cx="10524027" cy="845992"/>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vSLAM</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11" name="Picture 10"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2" name="Oval 11"/>
          <p:cNvSpPr/>
          <p:nvPr/>
        </p:nvSpPr>
        <p:spPr bwMode="auto">
          <a:xfrm>
            <a:off x="10858795"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4" name="Oval 13"/>
          <p:cNvSpPr/>
          <p:nvPr/>
        </p:nvSpPr>
        <p:spPr bwMode="auto">
          <a:xfrm>
            <a:off x="10592194" y="6071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4013348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2091"/>
            <a:ext cx="11388436" cy="4538807"/>
          </a:xfrm>
          <a:effectLst/>
        </p:spPr>
        <p:txBody>
          <a:bodyPr/>
          <a:lstStyle/>
          <a:p>
            <a:r>
              <a:rPr lang="en-US" sz="2800" dirty="0">
                <a:solidFill>
                  <a:schemeClr val="tx1"/>
                </a:solidFill>
                <a:latin typeface="Times New Roman" panose="02020603050405020304" pitchFamily="18" charset="0"/>
                <a:cs typeface="Times New Roman" panose="02020603050405020304" pitchFamily="18" charset="0"/>
              </a:rPr>
              <a:t>The most common method for feature detection in SLAM systems has been SIFT, ORB and SURF.</a:t>
            </a:r>
          </a:p>
          <a:p>
            <a:pPr lvl="1"/>
            <a:r>
              <a:rPr lang="en-US" sz="2400" dirty="0">
                <a:solidFill>
                  <a:schemeClr val="tx1"/>
                </a:solidFill>
                <a:latin typeface="Times New Roman" panose="02020603050405020304" pitchFamily="18" charset="0"/>
                <a:cs typeface="Times New Roman" panose="02020603050405020304" pitchFamily="18" charset="0"/>
              </a:rPr>
              <a:t>These algorithms are widely used for visual odometry, for the building of 3D maps, and to detect objects or points of interest.</a:t>
            </a:r>
          </a:p>
          <a:p>
            <a:r>
              <a:rPr lang="en-US" sz="2800" dirty="0">
                <a:solidFill>
                  <a:schemeClr val="tx1"/>
                </a:solidFill>
                <a:latin typeface="Times New Roman" panose="02020603050405020304" pitchFamily="18" charset="0"/>
                <a:cs typeface="Times New Roman" panose="02020603050405020304" pitchFamily="18" charset="0"/>
              </a:rPr>
              <a:t>All three of these techniques are useful in their own right for object recognition. The only difficultly with these algorithms is that each of them require a large amount of images to be stored.</a:t>
            </a:r>
          </a:p>
          <a:p>
            <a:pPr lvl="1"/>
            <a:r>
              <a:rPr lang="en-US" sz="2400" dirty="0">
                <a:solidFill>
                  <a:schemeClr val="tx1"/>
                </a:solidFill>
                <a:latin typeface="Times New Roman" panose="02020603050405020304" pitchFamily="18" charset="0"/>
                <a:cs typeface="Times New Roman" panose="02020603050405020304" pitchFamily="18" charset="0"/>
              </a:rPr>
              <a:t>This could be handled by the cloud by off-loading images and running a SIFT or SURF algorithm on the cloud. This is a method that will be tested once the test bed for the system is created. </a:t>
            </a: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28</a:t>
            </a:fld>
            <a:endParaRPr lang="en-US" dirty="0">
              <a:solidFill>
                <a:srgbClr val="FFFFFF"/>
              </a:solidFill>
            </a:endParaRPr>
          </a:p>
        </p:txBody>
      </p:sp>
      <p:sp>
        <p:nvSpPr>
          <p:cNvPr id="5" name="Oval 4"/>
          <p:cNvSpPr/>
          <p:nvPr/>
        </p:nvSpPr>
        <p:spPr bwMode="auto">
          <a:xfrm>
            <a:off x="11133626"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9" name="Oval 8"/>
          <p:cNvSpPr/>
          <p:nvPr/>
        </p:nvSpPr>
        <p:spPr bwMode="auto">
          <a:xfrm>
            <a:off x="11383618"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pic>
        <p:nvPicPr>
          <p:cNvPr id="10" name="Picture 9"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3" name="Title 1"/>
          <p:cNvSpPr>
            <a:spLocks noGrp="1"/>
          </p:cNvSpPr>
          <p:nvPr>
            <p:ph type="title"/>
          </p:nvPr>
        </p:nvSpPr>
        <p:spPr>
          <a:xfrm>
            <a:off x="609599" y="737849"/>
            <a:ext cx="10524027" cy="845992"/>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vSLAM</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11" name="Picture 10"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2" name="Oval 11"/>
          <p:cNvSpPr/>
          <p:nvPr/>
        </p:nvSpPr>
        <p:spPr bwMode="auto">
          <a:xfrm>
            <a:off x="10858795"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4" name="Oval 13"/>
          <p:cNvSpPr/>
          <p:nvPr/>
        </p:nvSpPr>
        <p:spPr bwMode="auto">
          <a:xfrm>
            <a:off x="10592194" y="6071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40513473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effectLst/>
        </p:spPr>
        <p:txBody>
          <a:bodyPr/>
          <a:lstStyle/>
          <a:p>
            <a:fld id="{97E8C730-66A7-4CEE-8135-0CF894454D68}" type="slidenum">
              <a:rPr lang="en-US" smtClean="0"/>
              <a:pPr/>
              <a:t>29</a:t>
            </a:fld>
            <a:endParaRPr lang="en-US" dirty="0"/>
          </a:p>
        </p:txBody>
      </p:sp>
      <p:sp>
        <p:nvSpPr>
          <p:cNvPr id="5" name="Oval 4"/>
          <p:cNvSpPr/>
          <p:nvPr/>
        </p:nvSpPr>
        <p:spPr bwMode="auto">
          <a:xfrm>
            <a:off x="11377719"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sp>
        <p:nvSpPr>
          <p:cNvPr id="8" name="Oval 7"/>
          <p:cNvSpPr/>
          <p:nvPr/>
        </p:nvSpPr>
        <p:spPr bwMode="auto">
          <a:xfrm>
            <a:off x="11132864"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effectLst/>
              <a:latin typeface="Verdana" pitchFamily="34" charset="0"/>
            </a:endParaRPr>
          </a:p>
        </p:txBody>
      </p:sp>
      <p:pic>
        <p:nvPicPr>
          <p:cNvPr id="16" name="Picture 15"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8" name="Title 1"/>
          <p:cNvSpPr>
            <a:spLocks noGrp="1"/>
          </p:cNvSpPr>
          <p:nvPr>
            <p:ph type="title"/>
          </p:nvPr>
        </p:nvSpPr>
        <p:spPr>
          <a:xfrm>
            <a:off x="609599" y="610849"/>
            <a:ext cx="9997019"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Vision-based SLAM</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10" name="Picture 9"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9" name="Oval 8"/>
          <p:cNvSpPr/>
          <p:nvPr/>
        </p:nvSpPr>
        <p:spPr bwMode="auto">
          <a:xfrm>
            <a:off x="10858795" y="609599"/>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1" name="Content Placeholder 2"/>
          <p:cNvSpPr>
            <a:spLocks noGrp="1"/>
          </p:cNvSpPr>
          <p:nvPr>
            <p:ph idx="1"/>
          </p:nvPr>
        </p:nvSpPr>
        <p:spPr>
          <a:xfrm>
            <a:off x="609600" y="1712091"/>
            <a:ext cx="11388436" cy="4598768"/>
          </a:xfrm>
          <a:effectLst/>
        </p:spPr>
        <p:txBody>
          <a:bodyPr/>
          <a:lstStyle/>
          <a:p>
            <a:r>
              <a:rPr lang="en-US" sz="2800" dirty="0">
                <a:solidFill>
                  <a:schemeClr val="tx1"/>
                </a:solidFill>
                <a:latin typeface="Times New Roman" panose="02020603050405020304" pitchFamily="18" charset="0"/>
                <a:cs typeface="Times New Roman" panose="02020603050405020304" pitchFamily="18" charset="0"/>
              </a:rPr>
              <a:t>Another method to find features in the mobile systems environment is done through the use of Point Clouds and the Iterative Closest Point (ICP) algorithm. </a:t>
            </a:r>
            <a:endParaRPr lang="en-US" sz="2800" dirty="0" smtClean="0">
              <a:solidFill>
                <a:schemeClr val="tx1"/>
              </a:solidFill>
              <a:latin typeface="Times New Roman" panose="02020603050405020304" pitchFamily="18" charset="0"/>
              <a:cs typeface="Times New Roman" panose="02020603050405020304" pitchFamily="18" charset="0"/>
            </a:endParaRPr>
          </a:p>
          <a:p>
            <a:endParaRPr lang="en-US" sz="2800" dirty="0" smtClean="0">
              <a:solidFill>
                <a:schemeClr val="tx1"/>
              </a:solidFill>
              <a:latin typeface="Times New Roman" panose="02020603050405020304" pitchFamily="18" charset="0"/>
              <a:cs typeface="Times New Roman" panose="02020603050405020304" pitchFamily="18" charset="0"/>
            </a:endParaRPr>
          </a:p>
          <a:p>
            <a:r>
              <a:rPr lang="en-US" sz="2800" dirty="0" smtClean="0">
                <a:solidFill>
                  <a:schemeClr val="tx1"/>
                </a:solidFill>
                <a:latin typeface="Times New Roman" panose="02020603050405020304" pitchFamily="18" charset="0"/>
                <a:cs typeface="Times New Roman" panose="02020603050405020304" pitchFamily="18" charset="0"/>
              </a:rPr>
              <a:t>Point </a:t>
            </a:r>
            <a:r>
              <a:rPr lang="en-US" sz="2800" dirty="0">
                <a:solidFill>
                  <a:schemeClr val="tx1"/>
                </a:solidFill>
                <a:latin typeface="Times New Roman" panose="02020603050405020304" pitchFamily="18" charset="0"/>
                <a:cs typeface="Times New Roman" panose="02020603050405020304" pitchFamily="18" charset="0"/>
              </a:rPr>
              <a:t>clouds allow for systems to use depth information from the RGB-D data stream that the sensor returns. </a:t>
            </a:r>
            <a:endParaRPr lang="en-US" sz="2800" dirty="0" smtClean="0">
              <a:solidFill>
                <a:schemeClr val="tx1"/>
              </a:solidFill>
              <a:latin typeface="Times New Roman" panose="02020603050405020304" pitchFamily="18" charset="0"/>
              <a:cs typeface="Times New Roman" panose="02020603050405020304" pitchFamily="18" charset="0"/>
            </a:endParaRPr>
          </a:p>
          <a:p>
            <a:endParaRPr lang="en-US" sz="2800" dirty="0">
              <a:solidFill>
                <a:schemeClr val="tx1"/>
              </a:solidFill>
              <a:latin typeface="Times New Roman" panose="02020603050405020304" pitchFamily="18" charset="0"/>
              <a:cs typeface="Times New Roman" panose="02020603050405020304" pitchFamily="18" charset="0"/>
            </a:endParaRPr>
          </a:p>
          <a:p>
            <a:r>
              <a:rPr lang="en-US" sz="2800" dirty="0" smtClean="0">
                <a:solidFill>
                  <a:schemeClr val="tx1"/>
                </a:solidFill>
                <a:latin typeface="Times New Roman" panose="02020603050405020304" pitchFamily="18" charset="0"/>
                <a:cs typeface="Times New Roman" panose="02020603050405020304" pitchFamily="18" charset="0"/>
              </a:rPr>
              <a:t>The </a:t>
            </a:r>
            <a:r>
              <a:rPr lang="en-US" sz="2800" dirty="0">
                <a:solidFill>
                  <a:schemeClr val="tx1"/>
                </a:solidFill>
                <a:latin typeface="Times New Roman" panose="02020603050405020304" pitchFamily="18" charset="0"/>
                <a:cs typeface="Times New Roman" panose="02020603050405020304" pitchFamily="18" charset="0"/>
              </a:rPr>
              <a:t>ICP method is meant to find the smallest distance between two points in a point cloud. This can be done by generating a point cloud and then comparing the individual points. </a:t>
            </a:r>
          </a:p>
        </p:txBody>
      </p:sp>
      <p:sp>
        <p:nvSpPr>
          <p:cNvPr id="12" name="Oval 11"/>
          <p:cNvSpPr/>
          <p:nvPr/>
        </p:nvSpPr>
        <p:spPr bwMode="auto">
          <a:xfrm>
            <a:off x="10592194" y="6071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495610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Introduction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748977"/>
            <a:ext cx="10972800" cy="4144963"/>
          </a:xfrm>
          <a:effectLst/>
        </p:spPr>
        <p:txBody>
          <a:bodyPr/>
          <a:lstStyle/>
          <a:p>
            <a:r>
              <a:rPr lang="en-US" dirty="0" smtClean="0">
                <a:solidFill>
                  <a:schemeClr val="tx1"/>
                </a:solidFill>
                <a:latin typeface="Times New Roman" panose="02020603050405020304" pitchFamily="18" charset="0"/>
                <a:cs typeface="Times New Roman" panose="02020603050405020304" pitchFamily="18" charset="0"/>
              </a:rPr>
              <a:t>What is a Robot?</a:t>
            </a:r>
          </a:p>
          <a:p>
            <a:pPr lvl="1"/>
            <a:r>
              <a:rPr lang="en-US" dirty="0" smtClean="0">
                <a:solidFill>
                  <a:schemeClr val="tx1"/>
                </a:solidFill>
                <a:latin typeface="Times New Roman" panose="02020603050405020304" pitchFamily="18" charset="0"/>
                <a:cs typeface="Times New Roman" panose="02020603050405020304" pitchFamily="18" charset="0"/>
              </a:rPr>
              <a:t>There are several definitions one can visualize of  a robot in its mind.</a:t>
            </a:r>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From a</a:t>
            </a:r>
            <a:r>
              <a:rPr lang="en-US"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scientific perspective</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Merriam-Webster’s definition: </a:t>
            </a:r>
          </a:p>
          <a:p>
            <a:pPr marL="0" indent="0">
              <a:buNone/>
            </a:pPr>
            <a:r>
              <a:rPr lang="en-US" sz="28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machine </a:t>
            </a:r>
            <a:r>
              <a:rPr lang="en-US" sz="280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that looks like a human being and performs various </a:t>
            </a:r>
            <a:r>
              <a:rPr lang="en-US" sz="2800" i="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complex </a:t>
            </a:r>
            <a:r>
              <a:rPr lang="en-US" sz="280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acts, as walking or talking, of a human </a:t>
            </a:r>
            <a:r>
              <a:rPr lang="en-US" sz="2800" i="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being.”</a:t>
            </a:r>
          </a:p>
          <a:p>
            <a:pPr marL="0" indent="0">
              <a:buNone/>
            </a:pPr>
            <a:r>
              <a:rPr lang="en-US" sz="280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 </a:t>
            </a:r>
            <a:r>
              <a:rPr lang="en-US" sz="280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device that </a:t>
            </a:r>
            <a:r>
              <a:rPr lang="en-US" sz="2800" i="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automatically </a:t>
            </a:r>
            <a:r>
              <a:rPr lang="en-US" sz="280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performs complicated often repetitive </a:t>
            </a:r>
            <a:r>
              <a:rPr lang="en-US" sz="2800" i="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tasks </a:t>
            </a:r>
            <a:r>
              <a:rPr lang="en-US" sz="280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or </a:t>
            </a:r>
            <a:r>
              <a:rPr lang="en-US" sz="2800" i="1"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 mechanism </a:t>
            </a:r>
            <a:r>
              <a:rPr lang="en-US" sz="280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guided by automatic controls.</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From </a:t>
            </a:r>
            <a:r>
              <a:rPr lang="en-US" i="1" dirty="0" err="1" smtClean="0">
                <a:solidFill>
                  <a:schemeClr val="tx1"/>
                </a:solidFill>
                <a:latin typeface="Times New Roman" panose="02020603050405020304" pitchFamily="18" charset="0"/>
                <a:cs typeface="Times New Roman" panose="02020603050405020304" pitchFamily="18" charset="0"/>
              </a:rPr>
              <a:t>robota</a:t>
            </a:r>
            <a:r>
              <a:rPr lang="en-US" dirty="0" smtClean="0">
                <a:solidFill>
                  <a:schemeClr val="tx1"/>
                </a:solidFill>
                <a:latin typeface="Times New Roman" panose="02020603050405020304" pitchFamily="18" charset="0"/>
                <a:cs typeface="Times New Roman" panose="02020603050405020304" pitchFamily="18" charset="0"/>
              </a:rPr>
              <a:t> to robot: forced labor, work; and slavery.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3</a:t>
            </a:fld>
            <a:endParaRPr lang="en-US" dirty="0">
              <a:solidFill>
                <a:srgbClr val="FFFFFF"/>
              </a:solidFill>
            </a:endParaRPr>
          </a:p>
        </p:txBody>
      </p:sp>
      <p:sp>
        <p:nvSpPr>
          <p:cNvPr id="6" name="Oval 5"/>
          <p:cNvSpPr/>
          <p:nvPr/>
        </p:nvSpPr>
        <p:spPr bwMode="auto">
          <a:xfrm>
            <a:off x="10696504"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7" name="Oval 6"/>
          <p:cNvSpPr/>
          <p:nvPr/>
        </p:nvSpPr>
        <p:spPr bwMode="auto">
          <a:xfrm>
            <a:off x="10928208"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8" name="Oval 7"/>
          <p:cNvSpPr/>
          <p:nvPr/>
        </p:nvSpPr>
        <p:spPr bwMode="auto">
          <a:xfrm>
            <a:off x="11154013"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9" name="Oval 8"/>
          <p:cNvSpPr/>
          <p:nvPr/>
        </p:nvSpPr>
        <p:spPr bwMode="auto">
          <a:xfrm>
            <a:off x="11385717"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0" name="TextBox 9"/>
          <p:cNvSpPr txBox="1"/>
          <p:nvPr/>
        </p:nvSpPr>
        <p:spPr>
          <a:xfrm>
            <a:off x="6195060" y="1194425"/>
            <a:ext cx="5448300" cy="646331"/>
          </a:xfrm>
          <a:prstGeom prst="rect">
            <a:avLst/>
          </a:prstGeom>
          <a:noFill/>
        </p:spPr>
        <p:txBody>
          <a:bodyPr wrap="square" rtlCol="0">
            <a:spAutoFit/>
          </a:bodyPr>
          <a:lstStyle/>
          <a:p>
            <a:r>
              <a:rPr lang="en-US" i="1" dirty="0">
                <a:latin typeface="Calibri" panose="020F0502020204030204" pitchFamily="34" charset="0"/>
              </a:rPr>
              <a:t>“I cannot define a robot, but I know </a:t>
            </a:r>
            <a:r>
              <a:rPr lang="en-US" i="1" dirty="0" smtClean="0">
                <a:latin typeface="Calibri" panose="020F0502020204030204" pitchFamily="34" charset="0"/>
              </a:rPr>
              <a:t>one </a:t>
            </a:r>
            <a:r>
              <a:rPr lang="en-US" i="1" dirty="0">
                <a:latin typeface="Calibri" panose="020F0502020204030204" pitchFamily="34" charset="0"/>
              </a:rPr>
              <a:t>when I see one</a:t>
            </a:r>
            <a:r>
              <a:rPr lang="en-US" i="1" dirty="0" smtClean="0">
                <a:latin typeface="Calibri" panose="020F0502020204030204" pitchFamily="34" charset="0"/>
              </a:rPr>
              <a:t>.”</a:t>
            </a:r>
          </a:p>
          <a:p>
            <a:pPr algn="r"/>
            <a:r>
              <a:rPr lang="en-US" dirty="0" smtClean="0"/>
              <a:t> Joseph Engelberger</a:t>
            </a:r>
            <a:endParaRPr lang="en-US" dirty="0"/>
          </a:p>
        </p:txBody>
      </p:sp>
      <p:pic>
        <p:nvPicPr>
          <p:cNvPr id="15" name="Picture 14"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2" name="Picture 11"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40917445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11233356" cy="4602164"/>
          </a:xfrm>
          <a:effectLst/>
        </p:spPr>
        <p:txBody>
          <a:body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30</a:t>
            </a:fld>
            <a:endParaRPr lang="en-US" dirty="0">
              <a:solidFill>
                <a:srgbClr val="FFFFFF"/>
              </a:solidFill>
            </a:endParaRPr>
          </a:p>
        </p:txBody>
      </p:sp>
      <p:sp>
        <p:nvSpPr>
          <p:cNvPr id="5" name="Oval 4"/>
          <p:cNvSpPr/>
          <p:nvPr/>
        </p:nvSpPr>
        <p:spPr bwMode="auto">
          <a:xfrm>
            <a:off x="10443651" y="612096"/>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6" name="Oval 5"/>
          <p:cNvSpPr/>
          <p:nvPr/>
        </p:nvSpPr>
        <p:spPr bwMode="auto">
          <a:xfrm>
            <a:off x="10676117"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7" name="Oval 6"/>
          <p:cNvSpPr/>
          <p:nvPr/>
        </p:nvSpPr>
        <p:spPr bwMode="auto">
          <a:xfrm>
            <a:off x="10926109"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8" name="Oval 7"/>
          <p:cNvSpPr/>
          <p:nvPr/>
        </p:nvSpPr>
        <p:spPr bwMode="auto">
          <a:xfrm>
            <a:off x="11151914"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0" name="Title 9"/>
          <p:cNvSpPr>
            <a:spLocks noGrp="1"/>
          </p:cNvSpPr>
          <p:nvPr>
            <p:ph type="title"/>
          </p:nvPr>
        </p:nvSpPr>
        <p:spPr>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A Case Study @ACE Labs</a:t>
            </a:r>
            <a:endParaRPr lang="en-US" dirty="0">
              <a:latin typeface="Times New Roman" panose="02020603050405020304" pitchFamily="18" charset="0"/>
              <a:cs typeface="Times New Roman" panose="02020603050405020304" pitchFamily="18" charset="0"/>
            </a:endParaRPr>
          </a:p>
        </p:txBody>
      </p:sp>
      <p:pic>
        <p:nvPicPr>
          <p:cNvPr id="14" name="Picture 13"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3" name="Picture 12"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6" name="Oval 15"/>
          <p:cNvSpPr/>
          <p:nvPr/>
        </p:nvSpPr>
        <p:spPr bwMode="auto">
          <a:xfrm>
            <a:off x="10197272" y="614786"/>
            <a:ext cx="199544" cy="182005"/>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pic>
        <p:nvPicPr>
          <p:cNvPr id="11" name="Picture 10"/>
          <p:cNvPicPr>
            <a:picLocks noChangeAspect="1"/>
          </p:cNvPicPr>
          <p:nvPr/>
        </p:nvPicPr>
        <p:blipFill>
          <a:blip r:embed="rId3"/>
          <a:stretch>
            <a:fillRect/>
          </a:stretch>
        </p:blipFill>
        <p:spPr>
          <a:xfrm>
            <a:off x="8257972" y="1524000"/>
            <a:ext cx="3647443" cy="4602164"/>
          </a:xfrm>
          <a:prstGeom prst="rect">
            <a:avLst/>
          </a:prstGeom>
        </p:spPr>
      </p:pic>
      <p:pic>
        <p:nvPicPr>
          <p:cNvPr id="12" name="Picture 11"/>
          <p:cNvPicPr>
            <a:picLocks noChangeAspect="1"/>
          </p:cNvPicPr>
          <p:nvPr/>
        </p:nvPicPr>
        <p:blipFill rotWithShape="1">
          <a:blip r:embed="rId4"/>
          <a:srcRect t="4161"/>
          <a:stretch/>
        </p:blipFill>
        <p:spPr>
          <a:xfrm>
            <a:off x="701221" y="1524000"/>
            <a:ext cx="7295759" cy="4602164"/>
          </a:xfrm>
          <a:prstGeom prst="rect">
            <a:avLst/>
          </a:prstGeom>
        </p:spPr>
      </p:pic>
      <p:sp>
        <p:nvSpPr>
          <p:cNvPr id="18" name="Oval 17"/>
          <p:cNvSpPr/>
          <p:nvPr/>
        </p:nvSpPr>
        <p:spPr bwMode="auto">
          <a:xfrm>
            <a:off x="11386943"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6418345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11233356" cy="4602164"/>
          </a:xfrm>
          <a:effectLst/>
        </p:spPr>
        <p:txBody>
          <a:bodyPr/>
          <a:lstStyle/>
          <a:p>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31</a:t>
            </a:fld>
            <a:endParaRPr lang="en-US" dirty="0">
              <a:solidFill>
                <a:srgbClr val="FFFFFF"/>
              </a:solidFill>
            </a:endParaRPr>
          </a:p>
        </p:txBody>
      </p:sp>
      <p:sp>
        <p:nvSpPr>
          <p:cNvPr id="5" name="Oval 4"/>
          <p:cNvSpPr/>
          <p:nvPr/>
        </p:nvSpPr>
        <p:spPr bwMode="auto">
          <a:xfrm>
            <a:off x="10443651" y="612096"/>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6" name="Oval 5"/>
          <p:cNvSpPr/>
          <p:nvPr/>
        </p:nvSpPr>
        <p:spPr bwMode="auto">
          <a:xfrm>
            <a:off x="10676117"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7" name="Oval 6"/>
          <p:cNvSpPr/>
          <p:nvPr/>
        </p:nvSpPr>
        <p:spPr bwMode="auto">
          <a:xfrm>
            <a:off x="10926109"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8" name="Oval 7"/>
          <p:cNvSpPr/>
          <p:nvPr/>
        </p:nvSpPr>
        <p:spPr bwMode="auto">
          <a:xfrm>
            <a:off x="11151914"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0" name="Title 9"/>
          <p:cNvSpPr>
            <a:spLocks noGrp="1"/>
          </p:cNvSpPr>
          <p:nvPr>
            <p:ph type="title"/>
          </p:nvPr>
        </p:nvSpPr>
        <p:spPr>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A Case Study @ACE Labs</a:t>
            </a:r>
            <a:endParaRPr lang="en-US" dirty="0">
              <a:latin typeface="Times New Roman" panose="02020603050405020304" pitchFamily="18" charset="0"/>
              <a:cs typeface="Times New Roman" panose="02020603050405020304" pitchFamily="18" charset="0"/>
            </a:endParaRPr>
          </a:p>
        </p:txBody>
      </p:sp>
      <p:pic>
        <p:nvPicPr>
          <p:cNvPr id="14" name="Picture 13"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3" name="Picture 12"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6" name="Oval 15"/>
          <p:cNvSpPr/>
          <p:nvPr/>
        </p:nvSpPr>
        <p:spPr bwMode="auto">
          <a:xfrm>
            <a:off x="10197272" y="614786"/>
            <a:ext cx="199544" cy="182005"/>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pic>
        <p:nvPicPr>
          <p:cNvPr id="17" name="Picture 16"/>
          <p:cNvPicPr>
            <a:picLocks noChangeAspect="1"/>
          </p:cNvPicPr>
          <p:nvPr/>
        </p:nvPicPr>
        <p:blipFill>
          <a:blip r:embed="rId3"/>
          <a:stretch>
            <a:fillRect/>
          </a:stretch>
        </p:blipFill>
        <p:spPr>
          <a:xfrm>
            <a:off x="8065195" y="1445483"/>
            <a:ext cx="3647483" cy="4602164"/>
          </a:xfrm>
          <a:prstGeom prst="rect">
            <a:avLst/>
          </a:prstGeom>
        </p:spPr>
      </p:pic>
      <p:pic>
        <p:nvPicPr>
          <p:cNvPr id="2" name="Picture 1"/>
          <p:cNvPicPr>
            <a:picLocks noChangeAspect="1"/>
          </p:cNvPicPr>
          <p:nvPr/>
        </p:nvPicPr>
        <p:blipFill rotWithShape="1">
          <a:blip r:embed="rId4"/>
          <a:srcRect t="5723"/>
          <a:stretch/>
        </p:blipFill>
        <p:spPr>
          <a:xfrm>
            <a:off x="479322" y="1445483"/>
            <a:ext cx="7402874" cy="4602164"/>
          </a:xfrm>
          <a:prstGeom prst="rect">
            <a:avLst/>
          </a:prstGeom>
        </p:spPr>
      </p:pic>
      <p:sp>
        <p:nvSpPr>
          <p:cNvPr id="18" name="Oval 17"/>
          <p:cNvSpPr/>
          <p:nvPr/>
        </p:nvSpPr>
        <p:spPr bwMode="auto">
          <a:xfrm>
            <a:off x="11386943"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0692835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32</a:t>
            </a:fld>
            <a:endParaRPr lang="en-US" dirty="0">
              <a:solidFill>
                <a:srgbClr val="FFFFFF"/>
              </a:solidFill>
            </a:endParaRPr>
          </a:p>
        </p:txBody>
      </p:sp>
      <p:sp>
        <p:nvSpPr>
          <p:cNvPr id="5" name="Oval 4"/>
          <p:cNvSpPr/>
          <p:nvPr/>
        </p:nvSpPr>
        <p:spPr bwMode="auto">
          <a:xfrm>
            <a:off x="10424601"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6" name="Oval 5"/>
          <p:cNvSpPr/>
          <p:nvPr/>
        </p:nvSpPr>
        <p:spPr bwMode="auto">
          <a:xfrm>
            <a:off x="106753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7" name="Oval 6"/>
          <p:cNvSpPr/>
          <p:nvPr/>
        </p:nvSpPr>
        <p:spPr bwMode="auto">
          <a:xfrm>
            <a:off x="10925347" y="609600"/>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8" name="Oval 7"/>
          <p:cNvSpPr/>
          <p:nvPr/>
        </p:nvSpPr>
        <p:spPr bwMode="auto">
          <a:xfrm>
            <a:off x="11151914"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pic>
        <p:nvPicPr>
          <p:cNvPr id="22" name="Picture 21"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24" name="Title 9"/>
          <p:cNvSpPr>
            <a:spLocks noGrp="1"/>
          </p:cNvSpPr>
          <p:nvPr>
            <p:ph type="title"/>
          </p:nvPr>
        </p:nvSpPr>
        <p:spPr>
          <a:xfrm>
            <a:off x="609600" y="609600"/>
            <a:ext cx="10972800"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A Case Study @ACE Labs</a:t>
            </a:r>
            <a:endParaRPr lang="en-US" dirty="0">
              <a:latin typeface="Times New Roman" panose="02020603050405020304" pitchFamily="18" charset="0"/>
              <a:cs typeface="Times New Roman" panose="02020603050405020304" pitchFamily="18" charset="0"/>
            </a:endParaRPr>
          </a:p>
        </p:txBody>
      </p:sp>
      <p:pic>
        <p:nvPicPr>
          <p:cNvPr id="25" name="Picture 24"/>
          <p:cNvPicPr>
            <a:picLocks noChangeAspect="1"/>
          </p:cNvPicPr>
          <p:nvPr/>
        </p:nvPicPr>
        <p:blipFill rotWithShape="1">
          <a:blip r:embed="rId3"/>
          <a:srcRect r="1250"/>
          <a:stretch/>
        </p:blipFill>
        <p:spPr>
          <a:xfrm>
            <a:off x="609600" y="2124482"/>
            <a:ext cx="5224372" cy="3474477"/>
          </a:xfrm>
          <a:prstGeom prst="rect">
            <a:avLst/>
          </a:prstGeom>
        </p:spPr>
      </p:pic>
      <p:pic>
        <p:nvPicPr>
          <p:cNvPr id="26" name="Picture 25"/>
          <p:cNvPicPr>
            <a:picLocks noChangeAspect="1"/>
          </p:cNvPicPr>
          <p:nvPr/>
        </p:nvPicPr>
        <p:blipFill>
          <a:blip r:embed="rId4"/>
          <a:stretch>
            <a:fillRect/>
          </a:stretch>
        </p:blipFill>
        <p:spPr>
          <a:xfrm>
            <a:off x="6774286" y="1764719"/>
            <a:ext cx="4696332" cy="4194005"/>
          </a:xfrm>
          <a:prstGeom prst="rect">
            <a:avLst/>
          </a:prstGeom>
        </p:spPr>
      </p:pic>
      <p:pic>
        <p:nvPicPr>
          <p:cNvPr id="27" name="Picture 26"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3" name="Oval 12"/>
          <p:cNvSpPr/>
          <p:nvPr/>
        </p:nvSpPr>
        <p:spPr bwMode="auto">
          <a:xfrm>
            <a:off x="10173085" y="612096"/>
            <a:ext cx="199544" cy="182005"/>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4" name="Oval 13"/>
          <p:cNvSpPr/>
          <p:nvPr/>
        </p:nvSpPr>
        <p:spPr bwMode="auto">
          <a:xfrm>
            <a:off x="11386943"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31462274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33</a:t>
            </a:fld>
            <a:endParaRPr lang="en-US" dirty="0">
              <a:solidFill>
                <a:srgbClr val="FFFFFF"/>
              </a:solidFill>
            </a:endParaRPr>
          </a:p>
        </p:txBody>
      </p:sp>
      <p:sp>
        <p:nvSpPr>
          <p:cNvPr id="5" name="Oval 4"/>
          <p:cNvSpPr/>
          <p:nvPr/>
        </p:nvSpPr>
        <p:spPr bwMode="auto">
          <a:xfrm>
            <a:off x="10424601" y="612096"/>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6" name="Oval 5"/>
          <p:cNvSpPr/>
          <p:nvPr/>
        </p:nvSpPr>
        <p:spPr bwMode="auto">
          <a:xfrm>
            <a:off x="10657067"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7" name="Oval 6"/>
          <p:cNvSpPr/>
          <p:nvPr/>
        </p:nvSpPr>
        <p:spPr bwMode="auto">
          <a:xfrm>
            <a:off x="10907059"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8" name="Oval 7"/>
          <p:cNvSpPr/>
          <p:nvPr/>
        </p:nvSpPr>
        <p:spPr bwMode="auto">
          <a:xfrm>
            <a:off x="11151914"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0" name="Title 9"/>
          <p:cNvSpPr>
            <a:spLocks noGrp="1"/>
          </p:cNvSpPr>
          <p:nvPr>
            <p:ph type="title"/>
          </p:nvPr>
        </p:nvSpPr>
        <p:spPr>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A Case Study @</a:t>
            </a:r>
            <a:r>
              <a:rPr lang="en-US" dirty="0" smtClean="0">
                <a:solidFill>
                  <a:schemeClr val="tx1"/>
                </a:solidFill>
                <a:latin typeface="Times New Roman" panose="02020603050405020304" pitchFamily="18" charset="0"/>
                <a:cs typeface="Times New Roman" panose="02020603050405020304" pitchFamily="18" charset="0"/>
              </a:rPr>
              <a:t>ACE Labs</a:t>
            </a:r>
            <a:endParaRPr lang="en-US" dirty="0">
              <a:latin typeface="Times New Roman" panose="02020603050405020304" pitchFamily="18" charset="0"/>
              <a:cs typeface="Times New Roman" panose="02020603050405020304" pitchFamily="18" charset="0"/>
            </a:endParaRPr>
          </a:p>
        </p:txBody>
      </p:sp>
      <p:pic>
        <p:nvPicPr>
          <p:cNvPr id="12" name="Picture 11"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4" name="Content Placeholder 2"/>
          <p:cNvSpPr>
            <a:spLocks noGrp="1"/>
          </p:cNvSpPr>
          <p:nvPr>
            <p:ph idx="1"/>
          </p:nvPr>
        </p:nvSpPr>
        <p:spPr>
          <a:xfrm>
            <a:off x="209862" y="1524000"/>
            <a:ext cx="11936802" cy="4602164"/>
          </a:xfrm>
          <a:effectLst/>
        </p:spPr>
        <p:txBody>
          <a:bodyPr/>
          <a:lstStyle/>
          <a:p>
            <a:r>
              <a:rPr lang="en-US" sz="2400" dirty="0">
                <a:solidFill>
                  <a:schemeClr val="tx1"/>
                </a:solidFill>
                <a:latin typeface="Times New Roman" panose="02020603050405020304" pitchFamily="18" charset="0"/>
                <a:cs typeface="Times New Roman" panose="02020603050405020304" pitchFamily="18" charset="0"/>
              </a:rPr>
              <a:t>Algorithm:</a:t>
            </a:r>
          </a:p>
          <a:p>
            <a:pPr lvl="1"/>
            <a:r>
              <a:rPr lang="en-US" sz="2400" dirty="0" smtClean="0">
                <a:solidFill>
                  <a:schemeClr val="tx1"/>
                </a:solidFill>
                <a:latin typeface="Times New Roman" panose="02020603050405020304" pitchFamily="18" charset="0"/>
                <a:cs typeface="Times New Roman" panose="02020603050405020304" pitchFamily="18" charset="0"/>
              </a:rPr>
              <a:t>1</a:t>
            </a:r>
            <a:r>
              <a:rPr lang="en-US" sz="2400" dirty="0">
                <a:solidFill>
                  <a:schemeClr val="tx1"/>
                </a:solidFill>
                <a:latin typeface="Times New Roman" panose="02020603050405020304" pitchFamily="18" charset="0"/>
                <a:cs typeface="Times New Roman" panose="02020603050405020304" pitchFamily="18" charset="0"/>
              </a:rPr>
              <a:t>: Obtain </a:t>
            </a:r>
            <a:r>
              <a:rPr lang="en-US" sz="2400" dirty="0" smtClean="0">
                <a:solidFill>
                  <a:schemeClr val="tx1"/>
                </a:solidFill>
                <a:latin typeface="Times New Roman" panose="02020603050405020304" pitchFamily="18" charset="0"/>
                <a:cs typeface="Times New Roman" panose="02020603050405020304" pitchFamily="18" charset="0"/>
              </a:rPr>
              <a:t>maps using appropriate ROS </a:t>
            </a:r>
            <a:r>
              <a:rPr lang="en-US" sz="2400" dirty="0">
                <a:solidFill>
                  <a:schemeClr val="tx1"/>
                </a:solidFill>
                <a:latin typeface="Times New Roman" panose="02020603050405020304" pitchFamily="18" charset="0"/>
                <a:cs typeface="Times New Roman" panose="02020603050405020304" pitchFamily="18" charset="0"/>
              </a:rPr>
              <a:t>package</a:t>
            </a:r>
          </a:p>
          <a:p>
            <a:pPr lvl="1"/>
            <a:r>
              <a:rPr lang="en-US" sz="2400" dirty="0" smtClean="0">
                <a:solidFill>
                  <a:schemeClr val="tx1"/>
                </a:solidFill>
                <a:latin typeface="Times New Roman" panose="02020603050405020304" pitchFamily="18" charset="0"/>
                <a:cs typeface="Times New Roman" panose="02020603050405020304" pitchFamily="18" charset="0"/>
              </a:rPr>
              <a:t>2</a:t>
            </a:r>
            <a:r>
              <a:rPr lang="en-US" sz="2400" dirty="0">
                <a:solidFill>
                  <a:schemeClr val="tx1"/>
                </a:solidFill>
                <a:latin typeface="Times New Roman" panose="02020603050405020304" pitchFamily="18" charset="0"/>
                <a:cs typeface="Times New Roman" panose="02020603050405020304" pitchFamily="18" charset="0"/>
              </a:rPr>
              <a:t>: Apply point cloud smoothing on </a:t>
            </a:r>
            <a:r>
              <a:rPr lang="en-US" sz="2400" dirty="0" smtClean="0">
                <a:solidFill>
                  <a:schemeClr val="tx1"/>
                </a:solidFill>
                <a:latin typeface="Times New Roman" panose="02020603050405020304" pitchFamily="18" charset="0"/>
                <a:cs typeface="Times New Roman" panose="02020603050405020304" pitchFamily="18" charset="0"/>
              </a:rPr>
              <a:t>maps to </a:t>
            </a:r>
            <a:r>
              <a:rPr lang="en-US" sz="2400" dirty="0">
                <a:solidFill>
                  <a:schemeClr val="tx1"/>
                </a:solidFill>
                <a:latin typeface="Times New Roman" panose="02020603050405020304" pitchFamily="18" charset="0"/>
                <a:cs typeface="Times New Roman" panose="02020603050405020304" pitchFamily="18" charset="0"/>
              </a:rPr>
              <a:t>remove the noisy data and make </a:t>
            </a:r>
            <a:r>
              <a:rPr lang="en-US" sz="2400" dirty="0" smtClean="0">
                <a:solidFill>
                  <a:schemeClr val="tx1"/>
                </a:solidFill>
                <a:latin typeface="Times New Roman" panose="02020603050405020304" pitchFamily="18" charset="0"/>
                <a:cs typeface="Times New Roman" panose="02020603050405020304" pitchFamily="18" charset="0"/>
              </a:rPr>
              <a:t>it more </a:t>
            </a:r>
            <a:r>
              <a:rPr lang="en-US" sz="2400" dirty="0">
                <a:solidFill>
                  <a:schemeClr val="tx1"/>
                </a:solidFill>
                <a:latin typeface="Times New Roman" panose="02020603050405020304" pitchFamily="18" charset="0"/>
                <a:cs typeface="Times New Roman" panose="02020603050405020304" pitchFamily="18" charset="0"/>
              </a:rPr>
              <a:t>organized</a:t>
            </a:r>
          </a:p>
          <a:p>
            <a:pPr lvl="1"/>
            <a:r>
              <a:rPr lang="en-US" sz="2400" dirty="0" smtClean="0">
                <a:solidFill>
                  <a:schemeClr val="tx1"/>
                </a:solidFill>
                <a:latin typeface="Times New Roman" panose="02020603050405020304" pitchFamily="18" charset="0"/>
                <a:cs typeface="Times New Roman" panose="02020603050405020304" pitchFamily="18" charset="0"/>
              </a:rPr>
              <a:t>3</a:t>
            </a:r>
            <a:r>
              <a:rPr lang="en-US" sz="2400" dirty="0">
                <a:solidFill>
                  <a:schemeClr val="tx1"/>
                </a:solidFill>
                <a:latin typeface="Times New Roman" panose="02020603050405020304" pitchFamily="18" charset="0"/>
                <a:cs typeface="Times New Roman" panose="02020603050405020304" pitchFamily="18" charset="0"/>
              </a:rPr>
              <a:t>: Define a global map M</a:t>
            </a:r>
          </a:p>
          <a:p>
            <a:pPr lvl="1"/>
            <a:r>
              <a:rPr lang="en-US" sz="2400" dirty="0" smtClean="0">
                <a:solidFill>
                  <a:schemeClr val="tx1"/>
                </a:solidFill>
                <a:latin typeface="Times New Roman" panose="02020603050405020304" pitchFamily="18" charset="0"/>
                <a:cs typeface="Times New Roman" panose="02020603050405020304" pitchFamily="18" charset="0"/>
              </a:rPr>
              <a:t>4</a:t>
            </a:r>
            <a:r>
              <a:rPr lang="en-US" sz="2400" dirty="0">
                <a:solidFill>
                  <a:schemeClr val="tx1"/>
                </a:solidFill>
                <a:latin typeface="Times New Roman" panose="02020603050405020304" pitchFamily="18" charset="0"/>
                <a:cs typeface="Times New Roman" panose="02020603050405020304" pitchFamily="18" charset="0"/>
              </a:rPr>
              <a:t>: Apply transformation matrix </a:t>
            </a:r>
            <a:r>
              <a:rPr lang="en-US" sz="2400" dirty="0" smtClean="0">
                <a:solidFill>
                  <a:schemeClr val="tx1"/>
                </a:solidFill>
                <a:latin typeface="Times New Roman" panose="02020603050405020304" pitchFamily="18" charset="0"/>
                <a:cs typeface="Times New Roman" panose="02020603050405020304" pitchFamily="18" charset="0"/>
              </a:rPr>
              <a:t>on maps</a:t>
            </a:r>
            <a:endParaRPr lang="en-US" sz="2400" dirty="0">
              <a:solidFill>
                <a:schemeClr val="tx1"/>
              </a:solidFill>
              <a:latin typeface="Times New Roman" panose="02020603050405020304" pitchFamily="18" charset="0"/>
              <a:cs typeface="Times New Roman" panose="02020603050405020304" pitchFamily="18" charset="0"/>
            </a:endParaRPr>
          </a:p>
          <a:p>
            <a:pPr lvl="1"/>
            <a:r>
              <a:rPr lang="en-US" sz="2400" dirty="0" smtClean="0">
                <a:solidFill>
                  <a:schemeClr val="tx1"/>
                </a:solidFill>
                <a:latin typeface="Times New Roman" panose="02020603050405020304" pitchFamily="18" charset="0"/>
                <a:cs typeface="Times New Roman" panose="02020603050405020304" pitchFamily="18" charset="0"/>
              </a:rPr>
              <a:t>5</a:t>
            </a:r>
            <a:r>
              <a:rPr lang="en-US" sz="2400" dirty="0">
                <a:solidFill>
                  <a:schemeClr val="tx1"/>
                </a:solidFill>
                <a:latin typeface="Times New Roman" panose="02020603050405020304" pitchFamily="18" charset="0"/>
                <a:cs typeface="Times New Roman" panose="02020603050405020304" pitchFamily="18" charset="0"/>
              </a:rPr>
              <a:t>: Use </a:t>
            </a:r>
            <a:r>
              <a:rPr lang="en-US" sz="2400" dirty="0" smtClean="0">
                <a:solidFill>
                  <a:schemeClr val="tx1"/>
                </a:solidFill>
                <a:latin typeface="Times New Roman" panose="02020603050405020304" pitchFamily="18" charset="0"/>
                <a:cs typeface="Times New Roman" panose="02020603050405020304" pitchFamily="18" charset="0"/>
              </a:rPr>
              <a:t>the map forming </a:t>
            </a:r>
            <a:r>
              <a:rPr lang="en-US" sz="2400" dirty="0">
                <a:solidFill>
                  <a:schemeClr val="tx1"/>
                </a:solidFill>
                <a:latin typeface="Times New Roman" panose="02020603050405020304" pitchFamily="18" charset="0"/>
                <a:cs typeface="Times New Roman" panose="02020603050405020304" pitchFamily="18" charset="0"/>
              </a:rPr>
              <a:t>to get M</a:t>
            </a:r>
          </a:p>
          <a:p>
            <a:pPr lvl="1"/>
            <a:r>
              <a:rPr lang="en-US" sz="2400" dirty="0" smtClean="0">
                <a:solidFill>
                  <a:schemeClr val="tx1"/>
                </a:solidFill>
                <a:latin typeface="Times New Roman" panose="02020603050405020304" pitchFamily="18" charset="0"/>
                <a:cs typeface="Times New Roman" panose="02020603050405020304" pitchFamily="18" charset="0"/>
              </a:rPr>
              <a:t>6: </a:t>
            </a:r>
            <a:r>
              <a:rPr lang="en-US" sz="2400" dirty="0">
                <a:solidFill>
                  <a:schemeClr val="tx1"/>
                </a:solidFill>
                <a:latin typeface="Times New Roman" panose="02020603050405020304" pitchFamily="18" charset="0"/>
                <a:cs typeface="Times New Roman" panose="02020603050405020304" pitchFamily="18" charset="0"/>
              </a:rPr>
              <a:t>Apply point cloud </a:t>
            </a:r>
            <a:r>
              <a:rPr lang="en-US" sz="2400" dirty="0" smtClean="0">
                <a:solidFill>
                  <a:schemeClr val="tx1"/>
                </a:solidFill>
                <a:latin typeface="Times New Roman" panose="02020603050405020304" pitchFamily="18" charset="0"/>
                <a:cs typeface="Times New Roman" panose="02020603050405020304" pitchFamily="18" charset="0"/>
              </a:rPr>
              <a:t>registration </a:t>
            </a:r>
            <a:r>
              <a:rPr lang="en-US" sz="2400" dirty="0">
                <a:solidFill>
                  <a:schemeClr val="tx1"/>
                </a:solidFill>
                <a:latin typeface="Times New Roman" panose="02020603050405020304" pitchFamily="18" charset="0"/>
                <a:cs typeface="Times New Roman" panose="02020603050405020304" pitchFamily="18" charset="0"/>
              </a:rPr>
              <a:t>including transformations to obtain the merged map</a:t>
            </a:r>
          </a:p>
          <a:p>
            <a:pPr lvl="1"/>
            <a:r>
              <a:rPr lang="en-US" sz="2400" dirty="0" smtClean="0">
                <a:solidFill>
                  <a:schemeClr val="tx1"/>
                </a:solidFill>
                <a:latin typeface="Times New Roman" panose="02020603050405020304" pitchFamily="18" charset="0"/>
                <a:cs typeface="Times New Roman" panose="02020603050405020304" pitchFamily="18" charset="0"/>
              </a:rPr>
              <a:t>7</a:t>
            </a:r>
            <a:r>
              <a:rPr lang="en-US" sz="2400" dirty="0">
                <a:solidFill>
                  <a:schemeClr val="tx1"/>
                </a:solidFill>
                <a:latin typeface="Times New Roman" panose="02020603050405020304" pitchFamily="18" charset="0"/>
                <a:cs typeface="Times New Roman" panose="02020603050405020304" pitchFamily="18" charset="0"/>
              </a:rPr>
              <a:t>: Apply point cloud registration </a:t>
            </a:r>
            <a:r>
              <a:rPr lang="en-US" sz="2400" dirty="0" smtClean="0">
                <a:solidFill>
                  <a:schemeClr val="tx1"/>
                </a:solidFill>
                <a:latin typeface="Times New Roman" panose="02020603050405020304" pitchFamily="18" charset="0"/>
                <a:cs typeface="Times New Roman" panose="02020603050405020304" pitchFamily="18" charset="0"/>
              </a:rPr>
              <a:t>technique to </a:t>
            </a:r>
            <a:r>
              <a:rPr lang="en-US" sz="2400" dirty="0">
                <a:solidFill>
                  <a:schemeClr val="tx1"/>
                </a:solidFill>
                <a:latin typeface="Times New Roman" panose="02020603050405020304" pitchFamily="18" charset="0"/>
                <a:cs typeface="Times New Roman" panose="02020603050405020304" pitchFamily="18" charset="0"/>
              </a:rPr>
              <a:t>merge the two local maps into a global </a:t>
            </a:r>
            <a:r>
              <a:rPr lang="en-US" sz="2400" dirty="0" smtClean="0">
                <a:solidFill>
                  <a:schemeClr val="tx1"/>
                </a:solidFill>
                <a:latin typeface="Times New Roman" panose="02020603050405020304" pitchFamily="18" charset="0"/>
                <a:cs typeface="Times New Roman" panose="02020603050405020304" pitchFamily="18" charset="0"/>
              </a:rPr>
              <a:t>map</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5" name="Picture 14"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3" name="Oval 12"/>
          <p:cNvSpPr/>
          <p:nvPr/>
        </p:nvSpPr>
        <p:spPr bwMode="auto">
          <a:xfrm>
            <a:off x="10167533" y="612096"/>
            <a:ext cx="199544" cy="182005"/>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6" name="Oval 15"/>
          <p:cNvSpPr/>
          <p:nvPr/>
        </p:nvSpPr>
        <p:spPr bwMode="auto">
          <a:xfrm>
            <a:off x="11386943"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3231340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34</a:t>
            </a:fld>
            <a:endParaRPr lang="en-US" dirty="0">
              <a:solidFill>
                <a:srgbClr val="FFFFFF"/>
              </a:solidFill>
            </a:endParaRPr>
          </a:p>
        </p:txBody>
      </p:sp>
      <p:sp>
        <p:nvSpPr>
          <p:cNvPr id="5" name="Oval 4"/>
          <p:cNvSpPr/>
          <p:nvPr/>
        </p:nvSpPr>
        <p:spPr bwMode="auto">
          <a:xfrm>
            <a:off x="10424601" y="612096"/>
            <a:ext cx="199544" cy="182005"/>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6" name="Oval 5"/>
          <p:cNvSpPr/>
          <p:nvPr/>
        </p:nvSpPr>
        <p:spPr bwMode="auto">
          <a:xfrm>
            <a:off x="106753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7" name="Oval 6"/>
          <p:cNvSpPr/>
          <p:nvPr/>
        </p:nvSpPr>
        <p:spPr bwMode="auto">
          <a:xfrm>
            <a:off x="10925347"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8" name="Oval 7"/>
          <p:cNvSpPr/>
          <p:nvPr/>
        </p:nvSpPr>
        <p:spPr bwMode="auto">
          <a:xfrm>
            <a:off x="11151914"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pic>
        <p:nvPicPr>
          <p:cNvPr id="10" name="Picture 9"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1" name="Title 9"/>
          <p:cNvSpPr>
            <a:spLocks noGrp="1"/>
          </p:cNvSpPr>
          <p:nvPr>
            <p:ph type="title"/>
          </p:nvPr>
        </p:nvSpPr>
        <p:spPr>
          <a:xfrm>
            <a:off x="609600" y="609600"/>
            <a:ext cx="10972800"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A Case Study @ACE Labs</a:t>
            </a:r>
            <a:endParaRPr lang="en-US"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stretch>
            <a:fillRect/>
          </a:stretch>
        </p:blipFill>
        <p:spPr>
          <a:xfrm>
            <a:off x="988694" y="1387486"/>
            <a:ext cx="4893026" cy="4787024"/>
          </a:xfrm>
          <a:prstGeom prst="rect">
            <a:avLst/>
          </a:prstGeom>
        </p:spPr>
      </p:pic>
      <p:pic>
        <p:nvPicPr>
          <p:cNvPr id="14" name="Picture 13"/>
          <p:cNvPicPr>
            <a:picLocks noChangeAspect="1"/>
          </p:cNvPicPr>
          <p:nvPr/>
        </p:nvPicPr>
        <p:blipFill>
          <a:blip r:embed="rId4"/>
          <a:stretch>
            <a:fillRect/>
          </a:stretch>
        </p:blipFill>
        <p:spPr>
          <a:xfrm>
            <a:off x="6358279" y="1387486"/>
            <a:ext cx="4893026" cy="4787024"/>
          </a:xfrm>
          <a:prstGeom prst="rect">
            <a:avLst/>
          </a:prstGeom>
        </p:spPr>
      </p:pic>
      <p:pic>
        <p:nvPicPr>
          <p:cNvPr id="15" name="Picture 14"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3" name="Oval 12"/>
          <p:cNvSpPr/>
          <p:nvPr/>
        </p:nvSpPr>
        <p:spPr bwMode="auto">
          <a:xfrm>
            <a:off x="10173847" y="612096"/>
            <a:ext cx="199544" cy="182005"/>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6" name="Oval 15"/>
          <p:cNvSpPr/>
          <p:nvPr/>
        </p:nvSpPr>
        <p:spPr bwMode="auto">
          <a:xfrm>
            <a:off x="11386943"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28514237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35</a:t>
            </a:fld>
            <a:endParaRPr lang="en-US" dirty="0">
              <a:solidFill>
                <a:srgbClr val="FFFFFF"/>
              </a:solidFill>
            </a:endParaRPr>
          </a:p>
        </p:txBody>
      </p:sp>
      <p:sp>
        <p:nvSpPr>
          <p:cNvPr id="5" name="Oval 4"/>
          <p:cNvSpPr/>
          <p:nvPr/>
        </p:nvSpPr>
        <p:spPr bwMode="auto">
          <a:xfrm>
            <a:off x="10424601" y="612096"/>
            <a:ext cx="199544" cy="182005"/>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6" name="Oval 5"/>
          <p:cNvSpPr/>
          <p:nvPr/>
        </p:nvSpPr>
        <p:spPr bwMode="auto">
          <a:xfrm>
            <a:off x="106753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7" name="Oval 6"/>
          <p:cNvSpPr/>
          <p:nvPr/>
        </p:nvSpPr>
        <p:spPr bwMode="auto">
          <a:xfrm>
            <a:off x="10925347"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8" name="Oval 7"/>
          <p:cNvSpPr/>
          <p:nvPr/>
        </p:nvSpPr>
        <p:spPr bwMode="auto">
          <a:xfrm>
            <a:off x="11151914"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pic>
        <p:nvPicPr>
          <p:cNvPr id="10" name="Picture 9"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1" name="Title 9"/>
          <p:cNvSpPr>
            <a:spLocks noGrp="1"/>
          </p:cNvSpPr>
          <p:nvPr>
            <p:ph type="title"/>
          </p:nvPr>
        </p:nvSpPr>
        <p:spPr>
          <a:xfrm>
            <a:off x="609600" y="609600"/>
            <a:ext cx="10972800"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A Case Study @ACE Labs</a:t>
            </a: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49044" y="1454045"/>
            <a:ext cx="4817782" cy="4826833"/>
          </a:xfrm>
          <a:prstGeom prst="rect">
            <a:avLst/>
          </a:prstGeom>
        </p:spPr>
      </p:pic>
      <p:pic>
        <p:nvPicPr>
          <p:cNvPr id="3" name="Picture 2"/>
          <p:cNvPicPr>
            <a:picLocks noChangeAspect="1"/>
          </p:cNvPicPr>
          <p:nvPr/>
        </p:nvPicPr>
        <p:blipFill>
          <a:blip r:embed="rId4"/>
          <a:stretch>
            <a:fillRect/>
          </a:stretch>
        </p:blipFill>
        <p:spPr>
          <a:xfrm>
            <a:off x="5579236" y="1454045"/>
            <a:ext cx="6415574" cy="4826833"/>
          </a:xfrm>
          <a:prstGeom prst="rect">
            <a:avLst/>
          </a:prstGeom>
        </p:spPr>
      </p:pic>
      <p:pic>
        <p:nvPicPr>
          <p:cNvPr id="15" name="Picture 14"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4" name="Oval 13"/>
          <p:cNvSpPr/>
          <p:nvPr/>
        </p:nvSpPr>
        <p:spPr bwMode="auto">
          <a:xfrm>
            <a:off x="10163198" y="612096"/>
            <a:ext cx="199544" cy="182005"/>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16" name="Oval 15"/>
          <p:cNvSpPr/>
          <p:nvPr/>
        </p:nvSpPr>
        <p:spPr bwMode="auto">
          <a:xfrm>
            <a:off x="11386943"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2743182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36</a:t>
            </a:fld>
            <a:endParaRPr lang="en-US" dirty="0">
              <a:solidFill>
                <a:srgbClr val="FFFFFF"/>
              </a:solidFill>
            </a:endParaRPr>
          </a:p>
        </p:txBody>
      </p:sp>
      <p:sp>
        <p:nvSpPr>
          <p:cNvPr id="6" name="Oval 5"/>
          <p:cNvSpPr/>
          <p:nvPr/>
        </p:nvSpPr>
        <p:spPr bwMode="auto">
          <a:xfrm>
            <a:off x="106753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7" name="Oval 6"/>
          <p:cNvSpPr/>
          <p:nvPr/>
        </p:nvSpPr>
        <p:spPr bwMode="auto">
          <a:xfrm>
            <a:off x="10925347" y="609600"/>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8" name="Oval 7"/>
          <p:cNvSpPr/>
          <p:nvPr/>
        </p:nvSpPr>
        <p:spPr bwMode="auto">
          <a:xfrm>
            <a:off x="11151914"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sp>
        <p:nvSpPr>
          <p:cNvPr id="9" name="Oval 8"/>
          <p:cNvSpPr/>
          <p:nvPr/>
        </p:nvSpPr>
        <p:spPr bwMode="auto">
          <a:xfrm>
            <a:off x="11401906"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dirty="0" smtClean="0">
              <a:ln>
                <a:noFill/>
              </a:ln>
              <a:solidFill>
                <a:srgbClr val="333333"/>
              </a:solidFill>
              <a:effectLst/>
              <a:latin typeface="Verdana" pitchFamily="34" charset="0"/>
            </a:endParaRPr>
          </a:p>
        </p:txBody>
      </p:sp>
      <p:pic>
        <p:nvPicPr>
          <p:cNvPr id="10" name="Picture 9"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1" name="Title 9"/>
          <p:cNvSpPr>
            <a:spLocks noGrp="1"/>
          </p:cNvSpPr>
          <p:nvPr>
            <p:ph type="title"/>
          </p:nvPr>
        </p:nvSpPr>
        <p:spPr>
          <a:xfrm>
            <a:off x="609600" y="863600"/>
            <a:ext cx="10972800" cy="703875"/>
          </a:xfrm>
          <a:effectLst/>
        </p:spPr>
        <p:txBody>
          <a:bodyPr/>
          <a:lstStyle/>
          <a:p>
            <a:pPr algn="l"/>
            <a:r>
              <a:rPr lang="en-US" sz="4000" dirty="0" smtClean="0">
                <a:solidFill>
                  <a:schemeClr val="tx1"/>
                </a:solidFill>
                <a:latin typeface="Times New Roman" panose="02020603050405020304" pitchFamily="18" charset="0"/>
                <a:cs typeface="Times New Roman" panose="02020603050405020304" pitchFamily="18" charset="0"/>
              </a:rPr>
              <a:t>A Case Study @ACE Labs- Proposed Architecture</a:t>
            </a:r>
            <a:endParaRPr lang="en-US" sz="40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rotWithShape="1">
          <a:blip r:embed="rId3"/>
          <a:srcRect l="2837" t="8410" r="2332"/>
          <a:stretch/>
        </p:blipFill>
        <p:spPr>
          <a:xfrm>
            <a:off x="77308" y="1796257"/>
            <a:ext cx="3507699" cy="4118171"/>
          </a:xfrm>
          <a:prstGeom prst="rect">
            <a:avLst/>
          </a:prstGeom>
        </p:spPr>
      </p:pic>
      <p:pic>
        <p:nvPicPr>
          <p:cNvPr id="13" name="Picture 12"/>
          <p:cNvPicPr>
            <a:picLocks noChangeAspect="1"/>
          </p:cNvPicPr>
          <p:nvPr/>
        </p:nvPicPr>
        <p:blipFill rotWithShape="1">
          <a:blip r:embed="rId4"/>
          <a:srcRect l="1581" t="3067" r="1742"/>
          <a:stretch/>
        </p:blipFill>
        <p:spPr>
          <a:xfrm>
            <a:off x="3585007" y="2279041"/>
            <a:ext cx="4437089" cy="3152605"/>
          </a:xfrm>
          <a:prstGeom prst="rect">
            <a:avLst/>
          </a:prstGeom>
        </p:spPr>
      </p:pic>
      <p:pic>
        <p:nvPicPr>
          <p:cNvPr id="14" name="Picture 13"/>
          <p:cNvPicPr>
            <a:picLocks noChangeAspect="1"/>
          </p:cNvPicPr>
          <p:nvPr/>
        </p:nvPicPr>
        <p:blipFill>
          <a:blip r:embed="rId5"/>
          <a:stretch>
            <a:fillRect/>
          </a:stretch>
        </p:blipFill>
        <p:spPr>
          <a:xfrm>
            <a:off x="8031159" y="2320914"/>
            <a:ext cx="3963651" cy="3068858"/>
          </a:xfrm>
          <a:prstGeom prst="rect">
            <a:avLst/>
          </a:prstGeom>
        </p:spPr>
      </p:pic>
      <p:pic>
        <p:nvPicPr>
          <p:cNvPr id="15" name="Picture 14"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34968686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666405"/>
            <a:ext cx="11412511" cy="4749893"/>
          </a:xfrm>
          <a:effectLst/>
        </p:spPr>
        <p:txBody>
          <a:bodyPr/>
          <a:lstStyle/>
          <a:p>
            <a:r>
              <a:rPr lang="en-US" dirty="0">
                <a:solidFill>
                  <a:schemeClr val="tx1"/>
                </a:solidFill>
                <a:latin typeface="Times New Roman" panose="02020603050405020304" pitchFamily="18" charset="0"/>
                <a:cs typeface="Times New Roman" panose="02020603050405020304" pitchFamily="18" charset="0"/>
              </a:rPr>
              <a:t>The </a:t>
            </a:r>
            <a:r>
              <a:rPr lang="en-US" dirty="0" smtClean="0">
                <a:solidFill>
                  <a:schemeClr val="tx1"/>
                </a:solidFill>
                <a:latin typeface="Times New Roman" panose="02020603050405020304" pitchFamily="18" charset="0"/>
                <a:cs typeface="Times New Roman" panose="02020603050405020304" pitchFamily="18" charset="0"/>
              </a:rPr>
              <a:t>vSLAM </a:t>
            </a:r>
            <a:r>
              <a:rPr lang="en-US" dirty="0">
                <a:solidFill>
                  <a:schemeClr val="tx1"/>
                </a:solidFill>
                <a:latin typeface="Times New Roman" panose="02020603050405020304" pitchFamily="18" charset="0"/>
                <a:cs typeface="Times New Roman" panose="02020603050405020304" pitchFamily="18" charset="0"/>
              </a:rPr>
              <a:t>system that we are proposing to design </a:t>
            </a:r>
            <a:r>
              <a:rPr lang="en-US" dirty="0" smtClean="0">
                <a:solidFill>
                  <a:schemeClr val="tx1"/>
                </a:solidFill>
                <a:latin typeface="Times New Roman" panose="02020603050405020304" pitchFamily="18" charset="0"/>
                <a:cs typeface="Times New Roman" panose="02020603050405020304" pitchFamily="18" charset="0"/>
              </a:rPr>
              <a:t>has an ASUS </a:t>
            </a:r>
            <a:r>
              <a:rPr lang="en-US" dirty="0" err="1">
                <a:solidFill>
                  <a:schemeClr val="tx1"/>
                </a:solidFill>
                <a:latin typeface="Times New Roman" panose="02020603050405020304" pitchFamily="18" charset="0"/>
                <a:cs typeface="Times New Roman" panose="02020603050405020304" pitchFamily="18" charset="0"/>
              </a:rPr>
              <a:t>Xtion</a:t>
            </a:r>
            <a:r>
              <a:rPr lang="en-US" dirty="0">
                <a:solidFill>
                  <a:schemeClr val="tx1"/>
                </a:solidFill>
                <a:latin typeface="Times New Roman" panose="02020603050405020304" pitchFamily="18" charset="0"/>
                <a:cs typeface="Times New Roman" panose="02020603050405020304" pitchFamily="18" charset="0"/>
              </a:rPr>
              <a:t> Pro Live in order to implement a </a:t>
            </a:r>
            <a:r>
              <a:rPr lang="en-US" dirty="0"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algorithm and </a:t>
            </a:r>
            <a:r>
              <a:rPr lang="en-US" dirty="0" smtClean="0">
                <a:solidFill>
                  <a:schemeClr val="tx1"/>
                </a:solidFill>
                <a:latin typeface="Times New Roman" panose="02020603050405020304" pitchFamily="18" charset="0"/>
                <a:cs typeface="Times New Roman" panose="02020603050405020304" pitchFamily="18" charset="0"/>
              </a:rPr>
              <a:t>parse </a:t>
            </a:r>
            <a:r>
              <a:rPr lang="en-US" dirty="0">
                <a:solidFill>
                  <a:schemeClr val="tx1"/>
                </a:solidFill>
                <a:latin typeface="Times New Roman" panose="02020603050405020304" pitchFamily="18" charset="0"/>
                <a:cs typeface="Times New Roman" panose="02020603050405020304" pitchFamily="18" charset="0"/>
              </a:rPr>
              <a:t>images to a cloud node.</a:t>
            </a:r>
          </a:p>
          <a:p>
            <a:r>
              <a:rPr lang="en-US" dirty="0">
                <a:solidFill>
                  <a:schemeClr val="tx1"/>
                </a:solidFill>
                <a:latin typeface="Times New Roman" panose="02020603050405020304" pitchFamily="18" charset="0"/>
                <a:cs typeface="Times New Roman" panose="02020603050405020304" pitchFamily="18" charset="0"/>
              </a:rPr>
              <a:t>Our system will consist of a </a:t>
            </a:r>
            <a:r>
              <a:rPr lang="en-US" dirty="0" smtClean="0">
                <a:solidFill>
                  <a:schemeClr val="tx1"/>
                </a:solidFill>
                <a:latin typeface="Times New Roman" panose="02020603050405020304" pitchFamily="18" charset="0"/>
                <a:cs typeface="Times New Roman" panose="02020603050405020304" pitchFamily="18" charset="0"/>
              </a:rPr>
              <a:t>Turtlebot2, </a:t>
            </a:r>
            <a:r>
              <a:rPr lang="en-US" dirty="0">
                <a:solidFill>
                  <a:schemeClr val="tx1"/>
                </a:solidFill>
                <a:latin typeface="Times New Roman" panose="02020603050405020304" pitchFamily="18" charset="0"/>
                <a:cs typeface="Times New Roman" panose="02020603050405020304" pitchFamily="18" charset="0"/>
              </a:rPr>
              <a:t>an RGB-D sensor, and an Odroid equipped with ROS. </a:t>
            </a:r>
            <a:endParaRPr lang="en-US" dirty="0" smtClean="0">
              <a:solidFill>
                <a:schemeClr val="tx1"/>
              </a:solidFill>
              <a:latin typeface="Times New Roman" panose="02020603050405020304" pitchFamily="18" charset="0"/>
              <a:cs typeface="Times New Roman" panose="02020603050405020304" pitchFamily="18" charset="0"/>
            </a:endParaRPr>
          </a:p>
          <a:p>
            <a:pPr lvl="1"/>
            <a:r>
              <a:rPr lang="en-US" dirty="0" smtClean="0">
                <a:solidFill>
                  <a:schemeClr val="tx1"/>
                </a:solidFill>
                <a:latin typeface="Times New Roman" panose="02020603050405020304" pitchFamily="18" charset="0"/>
                <a:cs typeface="Times New Roman" panose="02020603050405020304" pitchFamily="18" charset="0"/>
              </a:rPr>
              <a:t>ROS </a:t>
            </a:r>
            <a:r>
              <a:rPr lang="en-US" dirty="0">
                <a:solidFill>
                  <a:schemeClr val="tx1"/>
                </a:solidFill>
                <a:latin typeface="Times New Roman" panose="02020603050405020304" pitchFamily="18" charset="0"/>
                <a:cs typeface="Times New Roman" panose="02020603050405020304" pitchFamily="18" charset="0"/>
              </a:rPr>
              <a:t>will allow us to be able to control the </a:t>
            </a:r>
            <a:r>
              <a:rPr lang="en-US" dirty="0" smtClean="0">
                <a:solidFill>
                  <a:schemeClr val="tx1"/>
                </a:solidFill>
                <a:latin typeface="Times New Roman" panose="02020603050405020304" pitchFamily="18" charset="0"/>
                <a:cs typeface="Times New Roman" panose="02020603050405020304" pitchFamily="18" charset="0"/>
              </a:rPr>
              <a:t>Turtlebot2 </a:t>
            </a:r>
            <a:r>
              <a:rPr lang="en-US" dirty="0">
                <a:solidFill>
                  <a:schemeClr val="tx1"/>
                </a:solidFill>
                <a:latin typeface="Times New Roman" panose="02020603050405020304" pitchFamily="18" charset="0"/>
                <a:cs typeface="Times New Roman" panose="02020603050405020304" pitchFamily="18" charset="0"/>
              </a:rPr>
              <a:t>and process all </a:t>
            </a:r>
            <a:r>
              <a:rPr lang="en-US" dirty="0" smtClean="0">
                <a:solidFill>
                  <a:schemeClr val="tx1"/>
                </a:solidFill>
                <a:latin typeface="Times New Roman" panose="02020603050405020304" pitchFamily="18" charset="0"/>
                <a:cs typeface="Times New Roman" panose="02020603050405020304" pitchFamily="18" charset="0"/>
              </a:rPr>
              <a:t>image(RGB-D) </a:t>
            </a:r>
            <a:r>
              <a:rPr lang="en-US" dirty="0">
                <a:solidFill>
                  <a:schemeClr val="tx1"/>
                </a:solidFill>
                <a:latin typeface="Times New Roman" panose="02020603050405020304" pitchFamily="18" charset="0"/>
                <a:cs typeface="Times New Roman" panose="02020603050405020304" pitchFamily="18" charset="0"/>
              </a:rPr>
              <a:t>data as well as sensor </a:t>
            </a:r>
            <a:r>
              <a:rPr lang="en-US" dirty="0" smtClean="0">
                <a:solidFill>
                  <a:schemeClr val="tx1"/>
                </a:solidFill>
                <a:latin typeface="Times New Roman" panose="02020603050405020304" pitchFamily="18" charset="0"/>
                <a:cs typeface="Times New Roman" panose="02020603050405020304" pitchFamily="18" charset="0"/>
              </a:rPr>
              <a:t>data.</a:t>
            </a:r>
          </a:p>
          <a:p>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This setup will allow TurtleBot2 to use a vSLAM algorithm for navigation.</a:t>
            </a:r>
          </a:p>
          <a:p>
            <a:endParaRPr lang="en-US" dirty="0" smtClean="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37</a:t>
            </a:fld>
            <a:endParaRPr lang="en-US">
              <a:solidFill>
                <a:srgbClr val="FFFFFF"/>
              </a:solidFill>
            </a:endParaRPr>
          </a:p>
        </p:txBody>
      </p:sp>
      <p:sp>
        <p:nvSpPr>
          <p:cNvPr id="7" name="Oval 6"/>
          <p:cNvSpPr/>
          <p:nvPr/>
        </p:nvSpPr>
        <p:spPr bwMode="auto">
          <a:xfrm>
            <a:off x="10888009"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8" name="Oval 7"/>
          <p:cNvSpPr/>
          <p:nvPr/>
        </p:nvSpPr>
        <p:spPr bwMode="auto">
          <a:xfrm>
            <a:off x="11132864"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1383618"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0" name="Title 9"/>
          <p:cNvSpPr>
            <a:spLocks noGrp="1"/>
          </p:cNvSpPr>
          <p:nvPr>
            <p:ph type="title"/>
          </p:nvPr>
        </p:nvSpPr>
        <p:spPr>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Proposed Architecture @ACE </a:t>
            </a:r>
            <a:r>
              <a:rPr lang="en-US" dirty="0">
                <a:solidFill>
                  <a:schemeClr val="tx1"/>
                </a:solidFill>
                <a:latin typeface="Times New Roman" panose="02020603050405020304" pitchFamily="18" charset="0"/>
                <a:cs typeface="Times New Roman" panose="02020603050405020304" pitchFamily="18" charset="0"/>
              </a:rPr>
              <a:t>Labs</a:t>
            </a:r>
            <a:endParaRPr lang="en-US" dirty="0">
              <a:latin typeface="Times New Roman" panose="02020603050405020304" pitchFamily="18" charset="0"/>
              <a:cs typeface="Times New Roman" panose="02020603050405020304" pitchFamily="18" charset="0"/>
            </a:endParaRPr>
          </a:p>
        </p:txBody>
      </p:sp>
      <p:pic>
        <p:nvPicPr>
          <p:cNvPr id="12" name="Picture 11"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1" name="Picture 10"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3" name="Oval 12"/>
          <p:cNvSpPr/>
          <p:nvPr/>
        </p:nvSpPr>
        <p:spPr bwMode="auto">
          <a:xfrm>
            <a:off x="106372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332450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666405"/>
            <a:ext cx="11412511" cy="4749893"/>
          </a:xfrm>
          <a:effectLst/>
        </p:spPr>
        <p:txBody>
          <a:bodyPr/>
          <a:lstStyle/>
          <a:p>
            <a:r>
              <a:rPr lang="en-US" dirty="0">
                <a:solidFill>
                  <a:schemeClr val="tx1"/>
                </a:solidFill>
                <a:latin typeface="Times New Roman" panose="02020603050405020304" pitchFamily="18" charset="0"/>
                <a:cs typeface="Times New Roman" panose="02020603050405020304" pitchFamily="18" charset="0"/>
              </a:rPr>
              <a:t>Next, we will find features for the vSLAM algorithm, </a:t>
            </a:r>
            <a:r>
              <a:rPr lang="en-US" dirty="0" smtClean="0">
                <a:solidFill>
                  <a:schemeClr val="tx1"/>
                </a:solidFill>
                <a:latin typeface="Times New Roman" panose="02020603050405020304" pitchFamily="18" charset="0"/>
                <a:cs typeface="Times New Roman" panose="02020603050405020304" pitchFamily="18" charset="0"/>
              </a:rPr>
              <a:t>and pass </a:t>
            </a:r>
            <a:r>
              <a:rPr lang="en-US" dirty="0">
                <a:solidFill>
                  <a:schemeClr val="tx1"/>
                </a:solidFill>
                <a:latin typeface="Times New Roman" panose="02020603050405020304" pitchFamily="18" charset="0"/>
                <a:cs typeface="Times New Roman" panose="02020603050405020304" pitchFamily="18" charset="0"/>
              </a:rPr>
              <a:t>any features detected to a program designed for </a:t>
            </a:r>
            <a:r>
              <a:rPr lang="en-US" dirty="0" smtClean="0">
                <a:solidFill>
                  <a:schemeClr val="tx1"/>
                </a:solidFill>
                <a:latin typeface="Times New Roman" panose="02020603050405020304" pitchFamily="18" charset="0"/>
                <a:cs typeface="Times New Roman" panose="02020603050405020304" pitchFamily="18" charset="0"/>
              </a:rPr>
              <a:t>localization so </a:t>
            </a:r>
            <a:r>
              <a:rPr lang="en-US" dirty="0">
                <a:solidFill>
                  <a:schemeClr val="tx1"/>
                </a:solidFill>
                <a:latin typeface="Times New Roman" panose="02020603050405020304" pitchFamily="18" charset="0"/>
                <a:cs typeface="Times New Roman" panose="02020603050405020304" pitchFamily="18" charset="0"/>
              </a:rPr>
              <a:t>the system can know where it is in its environment. </a:t>
            </a:r>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Our algorithm </a:t>
            </a:r>
            <a:r>
              <a:rPr lang="en-US" dirty="0">
                <a:solidFill>
                  <a:schemeClr val="tx1"/>
                </a:solidFill>
                <a:latin typeface="Times New Roman" panose="02020603050405020304" pitchFamily="18" charset="0"/>
                <a:cs typeface="Times New Roman" panose="02020603050405020304" pitchFamily="18" charset="0"/>
              </a:rPr>
              <a:t>will decide if an old feature is the same as a </a:t>
            </a:r>
            <a:r>
              <a:rPr lang="en-US" dirty="0" smtClean="0">
                <a:solidFill>
                  <a:schemeClr val="tx1"/>
                </a:solidFill>
                <a:latin typeface="Times New Roman" panose="02020603050405020304" pitchFamily="18" charset="0"/>
                <a:cs typeface="Times New Roman" panose="02020603050405020304" pitchFamily="18" charset="0"/>
              </a:rPr>
              <a:t>newly detected </a:t>
            </a:r>
            <a:r>
              <a:rPr lang="en-US" dirty="0">
                <a:solidFill>
                  <a:schemeClr val="tx1"/>
                </a:solidFill>
                <a:latin typeface="Times New Roman" panose="02020603050405020304" pitchFamily="18" charset="0"/>
                <a:cs typeface="Times New Roman" panose="02020603050405020304" pitchFamily="18" charset="0"/>
              </a:rPr>
              <a:t>feature. </a:t>
            </a:r>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This </a:t>
            </a:r>
            <a:r>
              <a:rPr lang="en-US" dirty="0">
                <a:solidFill>
                  <a:schemeClr val="tx1"/>
                </a:solidFill>
                <a:latin typeface="Times New Roman" panose="02020603050405020304" pitchFamily="18" charset="0"/>
                <a:cs typeface="Times New Roman" panose="02020603050405020304" pitchFamily="18" charset="0"/>
              </a:rPr>
              <a:t>is important for the system, since it </a:t>
            </a:r>
            <a:r>
              <a:rPr lang="en-US" dirty="0" smtClean="0">
                <a:solidFill>
                  <a:schemeClr val="tx1"/>
                </a:solidFill>
                <a:latin typeface="Times New Roman" panose="02020603050405020304" pitchFamily="18" charset="0"/>
                <a:cs typeface="Times New Roman" panose="02020603050405020304" pitchFamily="18" charset="0"/>
              </a:rPr>
              <a:t>will have </a:t>
            </a:r>
            <a:r>
              <a:rPr lang="en-US" dirty="0">
                <a:solidFill>
                  <a:schemeClr val="tx1"/>
                </a:solidFill>
                <a:latin typeface="Times New Roman" panose="02020603050405020304" pitchFamily="18" charset="0"/>
                <a:cs typeface="Times New Roman" panose="02020603050405020304" pitchFamily="18" charset="0"/>
              </a:rPr>
              <a:t>to generate a map of the environment for future use. </a:t>
            </a:r>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This process </a:t>
            </a:r>
            <a:r>
              <a:rPr lang="en-US" dirty="0">
                <a:solidFill>
                  <a:schemeClr val="tx1"/>
                </a:solidFill>
                <a:latin typeface="Times New Roman" panose="02020603050405020304" pitchFamily="18" charset="0"/>
                <a:cs typeface="Times New Roman" panose="02020603050405020304" pitchFamily="18" charset="0"/>
              </a:rPr>
              <a:t>will be repeated as the system navigates towards </a:t>
            </a:r>
            <a:r>
              <a:rPr lang="en-US" dirty="0" smtClean="0">
                <a:solidFill>
                  <a:schemeClr val="tx1"/>
                </a:solidFill>
                <a:latin typeface="Times New Roman" panose="02020603050405020304" pitchFamily="18" charset="0"/>
                <a:cs typeface="Times New Roman" panose="02020603050405020304" pitchFamily="18" charset="0"/>
              </a:rPr>
              <a:t>the specified </a:t>
            </a:r>
            <a:r>
              <a:rPr lang="en-US" dirty="0">
                <a:solidFill>
                  <a:schemeClr val="tx1"/>
                </a:solidFill>
                <a:latin typeface="Times New Roman" panose="02020603050405020304" pitchFamily="18" charset="0"/>
                <a:cs typeface="Times New Roman" panose="02020603050405020304" pitchFamily="18" charset="0"/>
              </a:rPr>
              <a:t>goal in order to create a more complete map.</a:t>
            </a:r>
            <a:endParaRPr lang="en-US" dirty="0" smtClean="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38</a:t>
            </a:fld>
            <a:endParaRPr lang="en-US">
              <a:solidFill>
                <a:srgbClr val="FFFFFF"/>
              </a:solidFill>
            </a:endParaRPr>
          </a:p>
        </p:txBody>
      </p:sp>
      <p:sp>
        <p:nvSpPr>
          <p:cNvPr id="7" name="Oval 6"/>
          <p:cNvSpPr/>
          <p:nvPr/>
        </p:nvSpPr>
        <p:spPr bwMode="auto">
          <a:xfrm>
            <a:off x="10888009"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8" name="Oval 7"/>
          <p:cNvSpPr/>
          <p:nvPr/>
        </p:nvSpPr>
        <p:spPr bwMode="auto">
          <a:xfrm>
            <a:off x="11132864" y="608571"/>
            <a:ext cx="198782" cy="185530"/>
          </a:xfrm>
          <a:prstGeom prst="ellipse">
            <a:avLst/>
          </a:prstGeom>
          <a:solidFill>
            <a:schemeClr val="accent2">
              <a:lumMod val="50000"/>
            </a:schemeClr>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1383618"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0" name="Title 9"/>
          <p:cNvSpPr>
            <a:spLocks noGrp="1"/>
          </p:cNvSpPr>
          <p:nvPr>
            <p:ph type="title"/>
          </p:nvPr>
        </p:nvSpPr>
        <p:spPr>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Proposed Architecture </a:t>
            </a:r>
            <a:r>
              <a:rPr lang="en-US" dirty="0" smtClean="0">
                <a:solidFill>
                  <a:schemeClr val="tx1"/>
                </a:solidFill>
                <a:latin typeface="Times New Roman" panose="02020603050405020304" pitchFamily="18" charset="0"/>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ACE Labs</a:t>
            </a:r>
            <a:endParaRPr lang="en-US" dirty="0">
              <a:latin typeface="Times New Roman" panose="02020603050405020304" pitchFamily="18" charset="0"/>
              <a:cs typeface="Times New Roman" panose="02020603050405020304" pitchFamily="18" charset="0"/>
            </a:endParaRPr>
          </a:p>
        </p:txBody>
      </p:sp>
      <p:pic>
        <p:nvPicPr>
          <p:cNvPr id="12" name="Picture 11"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1" name="Picture 10"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3" name="Oval 12"/>
          <p:cNvSpPr/>
          <p:nvPr/>
        </p:nvSpPr>
        <p:spPr bwMode="auto">
          <a:xfrm>
            <a:off x="106372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8086268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39</a:t>
            </a:fld>
            <a:endParaRPr lang="en-US">
              <a:solidFill>
                <a:srgbClr val="FFFFFF"/>
              </a:solidFill>
            </a:endParaRPr>
          </a:p>
        </p:txBody>
      </p:sp>
      <p:sp>
        <p:nvSpPr>
          <p:cNvPr id="6" name="Oval 5"/>
          <p:cNvSpPr/>
          <p:nvPr/>
        </p:nvSpPr>
        <p:spPr bwMode="auto">
          <a:xfrm>
            <a:off x="106753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7" name="Oval 6"/>
          <p:cNvSpPr/>
          <p:nvPr/>
        </p:nvSpPr>
        <p:spPr bwMode="auto">
          <a:xfrm>
            <a:off x="10925347"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8" name="Oval 7"/>
          <p:cNvSpPr/>
          <p:nvPr/>
        </p:nvSpPr>
        <p:spPr bwMode="auto">
          <a:xfrm>
            <a:off x="11151914"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1401906"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0" name="Picture 9" descr="http://ace.wacong.org/Assets/images/ace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1" name="Title 9"/>
          <p:cNvSpPr>
            <a:spLocks noGrp="1"/>
          </p:cNvSpPr>
          <p:nvPr>
            <p:ph type="title"/>
          </p:nvPr>
        </p:nvSpPr>
        <p:spPr>
          <a:xfrm>
            <a:off x="609600" y="736600"/>
            <a:ext cx="10972800" cy="703875"/>
          </a:xfrm>
          <a:effectLst/>
        </p:spPr>
        <p:txBody>
          <a:bodyPr/>
          <a:lstStyle/>
          <a:p>
            <a:pPr algn="l"/>
            <a:r>
              <a:rPr lang="en-US" sz="4000" dirty="0">
                <a:solidFill>
                  <a:schemeClr val="tx1"/>
                </a:solidFill>
                <a:latin typeface="Times New Roman" panose="02020603050405020304" pitchFamily="18" charset="0"/>
                <a:cs typeface="Times New Roman" panose="02020603050405020304" pitchFamily="18" charset="0"/>
              </a:rPr>
              <a:t>Proposed Architecture @</a:t>
            </a:r>
            <a:r>
              <a:rPr lang="en-US" sz="4000" dirty="0" smtClean="0">
                <a:solidFill>
                  <a:schemeClr val="tx1"/>
                </a:solidFill>
                <a:latin typeface="Times New Roman" panose="02020603050405020304" pitchFamily="18" charset="0"/>
                <a:cs typeface="Times New Roman" panose="02020603050405020304" pitchFamily="18" charset="0"/>
              </a:rPr>
              <a:t>ACE Labs</a:t>
            </a:r>
            <a:endParaRPr lang="en-US" sz="4000" dirty="0">
              <a:latin typeface="Times New Roman" panose="02020603050405020304" pitchFamily="18" charset="0"/>
              <a:cs typeface="Times New Roman" panose="02020603050405020304" pitchFamily="18" charset="0"/>
            </a:endParaRPr>
          </a:p>
        </p:txBody>
      </p:sp>
      <p:pic>
        <p:nvPicPr>
          <p:cNvPr id="15" name="Picture 14" descr="http://ace.wacong.org/Assets/images/acelogo.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pic>
        <p:nvPicPr>
          <p:cNvPr id="16" name="IMG_587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5400000">
            <a:off x="3919366" y="1504571"/>
            <a:ext cx="4613824" cy="4652682"/>
          </a:xfrm>
          <a:prstGeom prst="rect">
            <a:avLst/>
          </a:prstGeom>
        </p:spPr>
      </p:pic>
    </p:spTree>
    <p:extLst>
      <p:ext uri="{BB962C8B-B14F-4D97-AF65-F5344CB8AC3E}">
        <p14:creationId xmlns:p14="http://schemas.microsoft.com/office/powerpoint/2010/main" val="4173721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227332"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Introduction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563757"/>
            <a:ext cx="11391900" cy="4562407"/>
          </a:xfrm>
          <a:effectLst/>
        </p:spPr>
        <p:txBody>
          <a:bodyPr/>
          <a:lstStyle/>
          <a:p>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There would be multiple definitions for the word </a:t>
            </a:r>
            <a:r>
              <a:rPr lang="en-US" sz="2800"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robot</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based on the environment.</a:t>
            </a:r>
          </a:p>
          <a:p>
            <a:pPr lvl="1"/>
            <a:r>
              <a:rPr lang="en-US" sz="2400" dirty="0">
                <a:solidFill>
                  <a:schemeClr val="tx1"/>
                </a:solidFill>
                <a:latin typeface="Times New Roman" panose="02020603050405020304" pitchFamily="18" charset="0"/>
                <a:cs typeface="Times New Roman" panose="02020603050405020304" pitchFamily="18" charset="0"/>
              </a:rPr>
              <a:t>An electro-mechanical machine that aims to achieve predefined tasks and future tasks from the past experiences, controlled by an onboard computer with a complex computer program, or remotely controlled from another agent with or without a wire connection.</a:t>
            </a:r>
          </a:p>
          <a:p>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Therefore</a:t>
            </a:r>
            <a:r>
              <a:rPr lang="en-US" sz="28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we can classify the </a:t>
            </a:r>
            <a:r>
              <a:rPr lang="en-US" sz="28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robots:</a:t>
            </a:r>
          </a:p>
          <a:p>
            <a:pPr lvl="1"/>
            <a:r>
              <a:rPr lang="en-US" sz="24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Industrial robots		- Mobile robots	- Medical Robots</a:t>
            </a:r>
          </a:p>
          <a:p>
            <a:pPr lvl="1"/>
            <a:r>
              <a:rPr lang="en-US" sz="24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a:t>
            </a:r>
            <a:r>
              <a:rPr lang="en-US" sz="2400"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umanoid robots		- Service robots	</a:t>
            </a:r>
          </a:p>
        </p:txBody>
      </p:sp>
      <p:sp>
        <p:nvSpPr>
          <p:cNvPr id="4" name="Slide Number Placeholder 3"/>
          <p:cNvSpPr>
            <a:spLocks noGrp="1"/>
          </p:cNvSpPr>
          <p:nvPr>
            <p:ph type="sldNum" sz="quarter" idx="12"/>
          </p:nvPr>
        </p:nvSpPr>
        <p:spPr>
          <a:effectLst/>
        </p:spPr>
        <p:txBody>
          <a:bodyPr/>
          <a:lstStyle/>
          <a:p>
            <a:fld id="{97E8C730-66A7-4CEE-8135-0CF894454D68}" type="slidenum">
              <a:rPr lang="en-US" smtClean="0">
                <a:solidFill>
                  <a:srgbClr val="FFFFFF"/>
                </a:solidFill>
                <a:latin typeface="Times New Roman" panose="02020603050405020304" pitchFamily="18" charset="0"/>
                <a:cs typeface="Times New Roman" panose="02020603050405020304" pitchFamily="18" charset="0"/>
              </a:rPr>
              <a:pPr/>
              <a:t>4</a:t>
            </a:fld>
            <a:endParaRPr lang="en-US">
              <a:solidFill>
                <a:srgbClr val="FFFFFF"/>
              </a:solidFill>
              <a:latin typeface="Times New Roman" panose="02020603050405020304" pitchFamily="18" charset="0"/>
              <a:cs typeface="Times New Roman" panose="02020603050405020304" pitchFamily="18" charset="0"/>
            </a:endParaRPr>
          </a:p>
        </p:txBody>
      </p:sp>
      <p:sp>
        <p:nvSpPr>
          <p:cNvPr id="6" name="Oval 5"/>
          <p:cNvSpPr/>
          <p:nvPr/>
        </p:nvSpPr>
        <p:spPr bwMode="auto">
          <a:xfrm>
            <a:off x="10696504"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sp>
        <p:nvSpPr>
          <p:cNvPr id="7" name="Oval 6"/>
          <p:cNvSpPr/>
          <p:nvPr/>
        </p:nvSpPr>
        <p:spPr bwMode="auto">
          <a:xfrm>
            <a:off x="10928208"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sp>
        <p:nvSpPr>
          <p:cNvPr id="8" name="Oval 7"/>
          <p:cNvSpPr/>
          <p:nvPr/>
        </p:nvSpPr>
        <p:spPr bwMode="auto">
          <a:xfrm>
            <a:off x="11154013"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sp>
        <p:nvSpPr>
          <p:cNvPr id="9" name="Oval 8"/>
          <p:cNvSpPr/>
          <p:nvPr/>
        </p:nvSpPr>
        <p:spPr bwMode="auto">
          <a:xfrm>
            <a:off x="11385717"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pic>
        <p:nvPicPr>
          <p:cNvPr id="12" name="Picture 11"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0" name="Picture 9"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18823213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666405"/>
            <a:ext cx="11412511" cy="4702311"/>
          </a:xfrm>
          <a:effectLst/>
        </p:spPr>
        <p:txBody>
          <a:bodyPr/>
          <a:lstStyle/>
          <a:p>
            <a:r>
              <a:rPr lang="en-US" dirty="0" smtClean="0">
                <a:solidFill>
                  <a:schemeClr val="tx1"/>
                </a:solidFill>
                <a:latin typeface="Times New Roman" panose="02020603050405020304" pitchFamily="18" charset="0"/>
                <a:cs typeface="Times New Roman" panose="02020603050405020304" pitchFamily="18" charset="0"/>
              </a:rPr>
              <a:t>Priceless experience for hands-on robotics project. </a:t>
            </a:r>
          </a:p>
          <a:p>
            <a:r>
              <a:rPr lang="en-US" dirty="0" smtClean="0">
                <a:solidFill>
                  <a:schemeClr val="tx1"/>
                </a:solidFill>
                <a:latin typeface="Times New Roman" panose="02020603050405020304" pitchFamily="18" charset="0"/>
                <a:cs typeface="Times New Roman" panose="02020603050405020304" pitchFamily="18" charset="0"/>
              </a:rPr>
              <a:t>Interesting research topics are found.</a:t>
            </a:r>
          </a:p>
          <a:p>
            <a:pPr lvl="1"/>
            <a:r>
              <a:rPr lang="en-US" dirty="0" smtClean="0">
                <a:solidFill>
                  <a:schemeClr val="tx1"/>
                </a:solidFill>
                <a:latin typeface="Times New Roman" panose="02020603050405020304" pitchFamily="18" charset="0"/>
                <a:cs typeface="Times New Roman" panose="02020603050405020304" pitchFamily="18" charset="0"/>
              </a:rPr>
              <a:t>Multidisciplinary robotic research topics </a:t>
            </a:r>
            <a:r>
              <a:rPr lang="en-US" dirty="0">
                <a:solidFill>
                  <a:schemeClr val="tx1"/>
                </a:solidFill>
                <a:latin typeface="Times New Roman" panose="02020603050405020304" pitchFamily="18" charset="0"/>
                <a:cs typeface="Times New Roman" panose="02020603050405020304" pitchFamily="18" charset="0"/>
              </a:rPr>
              <a:t>are on going in </a:t>
            </a:r>
            <a:r>
              <a:rPr lang="en-US" dirty="0" smtClean="0">
                <a:solidFill>
                  <a:schemeClr val="tx1"/>
                </a:solidFill>
                <a:latin typeface="Times New Roman" panose="02020603050405020304" pitchFamily="18" charset="0"/>
                <a:cs typeface="Times New Roman" panose="02020603050405020304" pitchFamily="18" charset="0"/>
              </a:rPr>
              <a:t>literature, </a:t>
            </a:r>
          </a:p>
          <a:p>
            <a:pPr marL="457200" lvl="1" indent="0">
              <a:buNone/>
            </a:pPr>
            <a:r>
              <a:rPr lang="en-US" dirty="0" smtClean="0">
                <a:solidFill>
                  <a:schemeClr val="tx1"/>
                </a:solidFill>
                <a:latin typeface="Times New Roman" panose="02020603050405020304" pitchFamily="18" charset="0"/>
                <a:cs typeface="Times New Roman" panose="02020603050405020304" pitchFamily="18" charset="0"/>
              </a:rPr>
              <a:t>which are popular in several fields includes medical and social sciences.</a:t>
            </a:r>
          </a:p>
          <a:p>
            <a:r>
              <a:rPr lang="en-US" dirty="0" smtClean="0">
                <a:solidFill>
                  <a:schemeClr val="tx1"/>
                </a:solidFill>
                <a:latin typeface="Times New Roman" panose="02020603050405020304" pitchFamily="18" charset="0"/>
                <a:cs typeface="Times New Roman" panose="02020603050405020304" pitchFamily="18" charset="0"/>
              </a:rPr>
              <a:t>Hardware and software design methodologies are reviewed.</a:t>
            </a:r>
            <a:endParaRPr lang="en-US" dirty="0">
              <a:solidFill>
                <a:schemeClr val="tx1"/>
              </a:solidFill>
            </a:endParaRPr>
          </a:p>
          <a:p>
            <a:pPr lvl="1"/>
            <a:r>
              <a:rPr lang="en-US" dirty="0" smtClean="0">
                <a:solidFill>
                  <a:schemeClr val="tx1"/>
                </a:solidFill>
                <a:latin typeface="Times New Roman" panose="02020603050405020304" pitchFamily="18" charset="0"/>
                <a:cs typeface="Times New Roman" panose="02020603050405020304" pitchFamily="18" charset="0"/>
              </a:rPr>
              <a:t>ROS packages for new quadcopters.</a:t>
            </a:r>
          </a:p>
          <a:p>
            <a:pPr lvl="1"/>
            <a:r>
              <a:rPr lang="en-US" dirty="0" smtClean="0">
                <a:solidFill>
                  <a:schemeClr val="tx1"/>
                </a:solidFill>
                <a:latin typeface="Times New Roman" panose="02020603050405020304" pitchFamily="18" charset="0"/>
                <a:cs typeface="Times New Roman" panose="02020603050405020304" pitchFamily="18" charset="0"/>
              </a:rPr>
              <a:t>3D design, calibration and printing tools.</a:t>
            </a:r>
          </a:p>
          <a:p>
            <a:pPr lvl="1"/>
            <a:r>
              <a:rPr lang="en-US" dirty="0" smtClean="0">
                <a:solidFill>
                  <a:schemeClr val="tx1"/>
                </a:solidFill>
                <a:latin typeface="Times New Roman" panose="02020603050405020304" pitchFamily="18" charset="0"/>
                <a:cs typeface="Times New Roman" panose="02020603050405020304" pitchFamily="18" charset="0"/>
              </a:rPr>
              <a:t>Autodesk Inverter, 123D, Blender and </a:t>
            </a:r>
            <a:r>
              <a:rPr lang="en-US" dirty="0" err="1" smtClean="0">
                <a:solidFill>
                  <a:schemeClr val="tx1"/>
                </a:solidFill>
                <a:latin typeface="Times New Roman" panose="02020603050405020304" pitchFamily="18" charset="0"/>
                <a:cs typeface="Times New Roman" panose="02020603050405020304" pitchFamily="18" charset="0"/>
              </a:rPr>
              <a:t>Cura</a:t>
            </a:r>
            <a:r>
              <a:rPr lang="en-US" dirty="0">
                <a:solidFill>
                  <a:schemeClr val="tx1"/>
                </a:solidFill>
                <a:latin typeface="Times New Roman" panose="02020603050405020304" pitchFamily="18" charset="0"/>
                <a:cs typeface="Times New Roman" panose="02020603050405020304" pitchFamily="18" charset="0"/>
              </a:rPr>
              <a:t>.</a:t>
            </a:r>
            <a:endParaRPr lang="en-US" dirty="0" smtClean="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40</a:t>
            </a:fld>
            <a:endParaRPr lang="en-US">
              <a:solidFill>
                <a:srgbClr val="FFFFFF"/>
              </a:solidFill>
            </a:endParaRPr>
          </a:p>
        </p:txBody>
      </p:sp>
      <p:sp>
        <p:nvSpPr>
          <p:cNvPr id="7" name="Oval 6"/>
          <p:cNvSpPr/>
          <p:nvPr/>
        </p:nvSpPr>
        <p:spPr bwMode="auto">
          <a:xfrm>
            <a:off x="10888009" y="609600"/>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8" name="Oval 7"/>
          <p:cNvSpPr/>
          <p:nvPr/>
        </p:nvSpPr>
        <p:spPr bwMode="auto">
          <a:xfrm>
            <a:off x="11132864"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1383618"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0" name="Title 9"/>
          <p:cNvSpPr>
            <a:spLocks noGrp="1"/>
          </p:cNvSpPr>
          <p:nvPr>
            <p:ph type="title"/>
          </p:nvPr>
        </p:nvSpPr>
        <p:spPr>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Conclusions</a:t>
            </a:r>
            <a:endParaRPr lang="en-US" dirty="0">
              <a:latin typeface="Times New Roman" panose="02020603050405020304" pitchFamily="18" charset="0"/>
              <a:cs typeface="Times New Roman" panose="02020603050405020304" pitchFamily="18" charset="0"/>
            </a:endParaRPr>
          </a:p>
        </p:txBody>
      </p:sp>
      <p:pic>
        <p:nvPicPr>
          <p:cNvPr id="12" name="Picture 11"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1" name="Picture 10"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3" name="Oval 12"/>
          <p:cNvSpPr/>
          <p:nvPr/>
        </p:nvSpPr>
        <p:spPr bwMode="auto">
          <a:xfrm>
            <a:off x="106372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3796281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41</a:t>
            </a:fld>
            <a:endParaRPr lang="en-US">
              <a:solidFill>
                <a:srgbClr val="FFFFFF"/>
              </a:solidFill>
            </a:endParaRPr>
          </a:p>
        </p:txBody>
      </p:sp>
      <p:sp>
        <p:nvSpPr>
          <p:cNvPr id="7" name="Oval 6"/>
          <p:cNvSpPr/>
          <p:nvPr/>
        </p:nvSpPr>
        <p:spPr bwMode="auto">
          <a:xfrm>
            <a:off x="10888009"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8" name="Oval 7"/>
          <p:cNvSpPr/>
          <p:nvPr/>
        </p:nvSpPr>
        <p:spPr bwMode="auto">
          <a:xfrm>
            <a:off x="11132864"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1383618"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0" name="Title 9"/>
          <p:cNvSpPr>
            <a:spLocks noGrp="1"/>
          </p:cNvSpPr>
          <p:nvPr>
            <p:ph type="title"/>
          </p:nvPr>
        </p:nvSpPr>
        <p:spPr>
          <a:xfrm>
            <a:off x="519660" y="609600"/>
            <a:ext cx="10972800" cy="1143000"/>
          </a:xfrm>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Conclusions</a:t>
            </a:r>
            <a:endParaRPr lang="en-US" dirty="0">
              <a:latin typeface="Times New Roman" panose="02020603050405020304" pitchFamily="18" charset="0"/>
              <a:cs typeface="Times New Roman" panose="02020603050405020304" pitchFamily="18" charset="0"/>
            </a:endParaRPr>
          </a:p>
        </p:txBody>
      </p:sp>
      <p:sp>
        <p:nvSpPr>
          <p:cNvPr id="11" name="Content Placeholder 2"/>
          <p:cNvSpPr>
            <a:spLocks noGrp="1"/>
          </p:cNvSpPr>
          <p:nvPr>
            <p:ph idx="1"/>
          </p:nvPr>
        </p:nvSpPr>
        <p:spPr>
          <a:xfrm>
            <a:off x="441234" y="1349829"/>
            <a:ext cx="11401722" cy="4560641"/>
          </a:xfrm>
          <a:effectLst/>
        </p:spPr>
        <p:txBody>
          <a:bodyPr/>
          <a:lstStyle/>
          <a:p>
            <a:r>
              <a:rPr lang="en-US" sz="2800" dirty="0">
                <a:solidFill>
                  <a:schemeClr val="tx1"/>
                </a:solidFill>
                <a:latin typeface="Times New Roman" panose="02020603050405020304" pitchFamily="18" charset="0"/>
                <a:cs typeface="Times New Roman" panose="02020603050405020304" pitchFamily="18" charset="0"/>
              </a:rPr>
              <a:t>The work done till now builds the map after gathering </a:t>
            </a:r>
            <a:r>
              <a:rPr lang="en-US" sz="2800" dirty="0" smtClean="0">
                <a:solidFill>
                  <a:schemeClr val="tx1"/>
                </a:solidFill>
                <a:latin typeface="Times New Roman" panose="02020603050405020304" pitchFamily="18" charset="0"/>
                <a:cs typeface="Times New Roman" panose="02020603050405020304" pitchFamily="18" charset="0"/>
              </a:rPr>
              <a:t>the data </a:t>
            </a:r>
            <a:r>
              <a:rPr lang="en-US" sz="2800" dirty="0">
                <a:solidFill>
                  <a:schemeClr val="tx1"/>
                </a:solidFill>
                <a:latin typeface="Times New Roman" panose="02020603050405020304" pitchFamily="18" charset="0"/>
                <a:cs typeface="Times New Roman" panose="02020603050405020304" pitchFamily="18" charset="0"/>
              </a:rPr>
              <a:t>by performing the data processing operations of </a:t>
            </a:r>
            <a:r>
              <a:rPr lang="en-US" sz="2800" dirty="0" smtClean="0">
                <a:solidFill>
                  <a:schemeClr val="tx1"/>
                </a:solidFill>
                <a:latin typeface="Times New Roman" panose="02020603050405020304" pitchFamily="18" charset="0"/>
                <a:cs typeface="Times New Roman" panose="02020603050405020304" pitchFamily="18" charset="0"/>
              </a:rPr>
              <a:t>smoothing and registration.</a:t>
            </a:r>
          </a:p>
          <a:p>
            <a:r>
              <a:rPr lang="en-US" sz="2800" dirty="0" smtClean="0">
                <a:solidFill>
                  <a:schemeClr val="tx1"/>
                </a:solidFill>
                <a:latin typeface="Times New Roman" panose="02020603050405020304" pitchFamily="18" charset="0"/>
                <a:cs typeface="Times New Roman" panose="02020603050405020304" pitchFamily="18" charset="0"/>
              </a:rPr>
              <a:t>Also</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smtClean="0">
                <a:solidFill>
                  <a:schemeClr val="tx1"/>
                </a:solidFill>
                <a:latin typeface="Times New Roman" panose="02020603050405020304" pitchFamily="18" charset="0"/>
                <a:cs typeface="Times New Roman" panose="02020603050405020304" pitchFamily="18" charset="0"/>
              </a:rPr>
              <a:t>the localization </a:t>
            </a:r>
            <a:r>
              <a:rPr lang="en-US" sz="2800" dirty="0">
                <a:solidFill>
                  <a:schemeClr val="tx1"/>
                </a:solidFill>
                <a:latin typeface="Times New Roman" panose="02020603050405020304" pitchFamily="18" charset="0"/>
                <a:cs typeface="Times New Roman" panose="02020603050405020304" pitchFamily="18" charset="0"/>
              </a:rPr>
              <a:t>module estimates the location of the </a:t>
            </a:r>
            <a:r>
              <a:rPr lang="en-US" sz="2800" dirty="0" smtClean="0">
                <a:solidFill>
                  <a:schemeClr val="tx1"/>
                </a:solidFill>
                <a:latin typeface="Times New Roman" panose="02020603050405020304" pitchFamily="18" charset="0"/>
                <a:cs typeface="Times New Roman" panose="02020603050405020304" pitchFamily="18" charset="0"/>
              </a:rPr>
              <a:t>quadcopter in </a:t>
            </a:r>
            <a:r>
              <a:rPr lang="en-US" sz="2800" dirty="0">
                <a:solidFill>
                  <a:schemeClr val="tx1"/>
                </a:solidFill>
                <a:latin typeface="Times New Roman" panose="02020603050405020304" pitchFamily="18" charset="0"/>
                <a:cs typeface="Times New Roman" panose="02020603050405020304" pitchFamily="18" charset="0"/>
              </a:rPr>
              <a:t>the global map built </a:t>
            </a:r>
            <a:r>
              <a:rPr lang="en-US" sz="2800" dirty="0" smtClean="0">
                <a:solidFill>
                  <a:schemeClr val="tx1"/>
                </a:solidFill>
                <a:latin typeface="Times New Roman" panose="02020603050405020304" pitchFamily="18" charset="0"/>
                <a:cs typeface="Times New Roman" panose="02020603050405020304" pitchFamily="18" charset="0"/>
              </a:rPr>
              <a:t>offline.</a:t>
            </a:r>
          </a:p>
          <a:p>
            <a:pPr lvl="1"/>
            <a:r>
              <a:rPr lang="en-US" sz="2400" dirty="0" smtClean="0">
                <a:solidFill>
                  <a:schemeClr val="tx1"/>
                </a:solidFill>
                <a:latin typeface="Times New Roman" panose="02020603050405020304" pitchFamily="18" charset="0"/>
                <a:cs typeface="Times New Roman" panose="02020603050405020304" pitchFamily="18" charset="0"/>
              </a:rPr>
              <a:t>Hence</a:t>
            </a:r>
            <a:r>
              <a:rPr lang="en-US" sz="2400" dirty="0">
                <a:solidFill>
                  <a:schemeClr val="tx1"/>
                </a:solidFill>
                <a:latin typeface="Times New Roman" panose="02020603050405020304" pitchFamily="18" charset="0"/>
                <a:cs typeface="Times New Roman" panose="02020603050405020304" pitchFamily="18" charset="0"/>
              </a:rPr>
              <a:t>, one of the </a:t>
            </a:r>
            <a:r>
              <a:rPr lang="en-US" sz="2400" dirty="0" smtClean="0">
                <a:solidFill>
                  <a:schemeClr val="tx1"/>
                </a:solidFill>
                <a:latin typeface="Times New Roman" panose="02020603050405020304" pitchFamily="18" charset="0"/>
                <a:cs typeface="Times New Roman" panose="02020603050405020304" pitchFamily="18" charset="0"/>
              </a:rPr>
              <a:t>immediate future </a:t>
            </a:r>
            <a:r>
              <a:rPr lang="en-US" sz="2400" dirty="0">
                <a:solidFill>
                  <a:schemeClr val="tx1"/>
                </a:solidFill>
                <a:latin typeface="Times New Roman" panose="02020603050405020304" pitchFamily="18" charset="0"/>
                <a:cs typeface="Times New Roman" panose="02020603050405020304" pitchFamily="18" charset="0"/>
              </a:rPr>
              <a:t>work involves building a framework to perform </a:t>
            </a:r>
            <a:r>
              <a:rPr lang="en-US" sz="2400" dirty="0" smtClean="0">
                <a:solidFill>
                  <a:schemeClr val="tx1"/>
                </a:solidFill>
                <a:latin typeface="Times New Roman" panose="02020603050405020304" pitchFamily="18" charset="0"/>
                <a:cs typeface="Times New Roman" panose="02020603050405020304" pitchFamily="18" charset="0"/>
              </a:rPr>
              <a:t>the operation </a:t>
            </a:r>
            <a:r>
              <a:rPr lang="en-US" sz="2400" dirty="0">
                <a:solidFill>
                  <a:schemeClr val="tx1"/>
                </a:solidFill>
                <a:latin typeface="Times New Roman" panose="02020603050405020304" pitchFamily="18" charset="0"/>
                <a:cs typeface="Times New Roman" panose="02020603050405020304" pitchFamily="18" charset="0"/>
              </a:rPr>
              <a:t>of cooperative mapping and localization </a:t>
            </a:r>
            <a:r>
              <a:rPr lang="en-US" sz="2400" dirty="0" smtClean="0">
                <a:solidFill>
                  <a:schemeClr val="tx1"/>
                </a:solidFill>
                <a:latin typeface="Times New Roman" panose="02020603050405020304" pitchFamily="18" charset="0"/>
                <a:cs typeface="Times New Roman" panose="02020603050405020304" pitchFamily="18" charset="0"/>
              </a:rPr>
              <a:t>simultaneously. </a:t>
            </a:r>
          </a:p>
          <a:p>
            <a:r>
              <a:rPr lang="en-US" sz="2800" dirty="0" smtClean="0">
                <a:solidFill>
                  <a:schemeClr val="tx1"/>
                </a:solidFill>
                <a:latin typeface="Times New Roman" panose="02020603050405020304" pitchFamily="18" charset="0"/>
                <a:cs typeface="Times New Roman" panose="02020603050405020304" pitchFamily="18" charset="0"/>
              </a:rPr>
              <a:t>The </a:t>
            </a:r>
            <a:r>
              <a:rPr lang="en-US" sz="2800" dirty="0">
                <a:solidFill>
                  <a:schemeClr val="tx1"/>
                </a:solidFill>
                <a:latin typeface="Times New Roman" panose="02020603050405020304" pitchFamily="18" charset="0"/>
                <a:cs typeface="Times New Roman" panose="02020603050405020304" pitchFamily="18" charset="0"/>
              </a:rPr>
              <a:t>next future work will be to test the algorithm </a:t>
            </a:r>
            <a:r>
              <a:rPr lang="en-US" sz="2800" dirty="0" smtClean="0">
                <a:solidFill>
                  <a:schemeClr val="tx1"/>
                </a:solidFill>
                <a:latin typeface="Times New Roman" panose="02020603050405020304" pitchFamily="18" charset="0"/>
                <a:cs typeface="Times New Roman" panose="02020603050405020304" pitchFamily="18" charset="0"/>
              </a:rPr>
              <a:t>of cooperative </a:t>
            </a:r>
            <a:r>
              <a:rPr lang="en-US" sz="2800" dirty="0">
                <a:solidFill>
                  <a:schemeClr val="tx1"/>
                </a:solidFill>
                <a:latin typeface="Times New Roman" panose="02020603050405020304" pitchFamily="18" charset="0"/>
                <a:cs typeface="Times New Roman" panose="02020603050405020304" pitchFamily="18" charset="0"/>
              </a:rPr>
              <a:t>mapping with a RGB-D sensor like </a:t>
            </a:r>
            <a:r>
              <a:rPr lang="en-US" sz="2800" dirty="0" smtClean="0">
                <a:solidFill>
                  <a:schemeClr val="tx1"/>
                </a:solidFill>
                <a:latin typeface="Times New Roman" panose="02020603050405020304" pitchFamily="18" charset="0"/>
                <a:cs typeface="Times New Roman" panose="02020603050405020304" pitchFamily="18" charset="0"/>
              </a:rPr>
              <a:t>the ASUS </a:t>
            </a:r>
            <a:r>
              <a:rPr lang="en-US" sz="2800" dirty="0" err="1" smtClean="0">
                <a:solidFill>
                  <a:schemeClr val="tx1"/>
                </a:solidFill>
                <a:latin typeface="Times New Roman" panose="02020603050405020304" pitchFamily="18" charset="0"/>
                <a:cs typeface="Times New Roman" panose="02020603050405020304" pitchFamily="18" charset="0"/>
              </a:rPr>
              <a:t>Xtion</a:t>
            </a:r>
            <a:r>
              <a:rPr lang="en-US" sz="2800" dirty="0" smtClean="0">
                <a:solidFill>
                  <a:schemeClr val="tx1"/>
                </a:solidFill>
                <a:latin typeface="Times New Roman" panose="02020603050405020304" pitchFamily="18" charset="0"/>
                <a:cs typeface="Times New Roman" panose="02020603050405020304" pitchFamily="18" charset="0"/>
              </a:rPr>
              <a:t> Pro which </a:t>
            </a:r>
            <a:r>
              <a:rPr lang="en-US" sz="2800" dirty="0">
                <a:solidFill>
                  <a:schemeClr val="tx1"/>
                </a:solidFill>
                <a:latin typeface="Times New Roman" panose="02020603050405020304" pitchFamily="18" charset="0"/>
                <a:cs typeface="Times New Roman" panose="02020603050405020304" pitchFamily="18" charset="0"/>
              </a:rPr>
              <a:t>might signify the importance of the algorithm in </a:t>
            </a:r>
            <a:r>
              <a:rPr lang="en-US" sz="2800" dirty="0" smtClean="0">
                <a:solidFill>
                  <a:schemeClr val="tx1"/>
                </a:solidFill>
                <a:latin typeface="Times New Roman" panose="02020603050405020304" pitchFamily="18" charset="0"/>
                <a:cs typeface="Times New Roman" panose="02020603050405020304" pitchFamily="18" charset="0"/>
              </a:rPr>
              <a:t>a better </a:t>
            </a:r>
            <a:r>
              <a:rPr lang="en-US" sz="2800" dirty="0">
                <a:solidFill>
                  <a:schemeClr val="tx1"/>
                </a:solidFill>
                <a:latin typeface="Times New Roman" panose="02020603050405020304" pitchFamily="18" charset="0"/>
                <a:cs typeface="Times New Roman" panose="02020603050405020304" pitchFamily="18" charset="0"/>
              </a:rPr>
              <a:t>way with faster map building operations and much </a:t>
            </a:r>
            <a:r>
              <a:rPr lang="en-US" sz="2800" dirty="0" smtClean="0">
                <a:solidFill>
                  <a:schemeClr val="tx1"/>
                </a:solidFill>
                <a:latin typeface="Times New Roman" panose="02020603050405020304" pitchFamily="18" charset="0"/>
                <a:cs typeface="Times New Roman" panose="02020603050405020304" pitchFamily="18" charset="0"/>
              </a:rPr>
              <a:t>better accuracy</a:t>
            </a:r>
            <a:r>
              <a:rPr lang="en-US" sz="2800" dirty="0">
                <a:solidFill>
                  <a:schemeClr val="tx1"/>
                </a:solidFill>
                <a:latin typeface="Times New Roman" panose="02020603050405020304" pitchFamily="18" charset="0"/>
                <a:cs typeface="Times New Roman" panose="02020603050405020304" pitchFamily="18" charset="0"/>
              </a:rPr>
              <a:t>. </a:t>
            </a:r>
            <a:endParaRPr lang="en-US" sz="2800" dirty="0" smtClean="0">
              <a:solidFill>
                <a:schemeClr val="tx1"/>
              </a:solidFill>
              <a:latin typeface="Times New Roman" panose="02020603050405020304" pitchFamily="18" charset="0"/>
              <a:cs typeface="Times New Roman" panose="02020603050405020304" pitchFamily="18" charset="0"/>
            </a:endParaRPr>
          </a:p>
          <a:p>
            <a:pPr lvl="1"/>
            <a:r>
              <a:rPr lang="en-US" sz="2400" dirty="0" smtClean="0">
                <a:solidFill>
                  <a:schemeClr val="tx1"/>
                </a:solidFill>
                <a:latin typeface="Times New Roman" panose="02020603050405020304" pitchFamily="18" charset="0"/>
                <a:cs typeface="Times New Roman" panose="02020603050405020304" pitchFamily="18" charset="0"/>
              </a:rPr>
              <a:t>Also</a:t>
            </a:r>
            <a:r>
              <a:rPr lang="en-US" sz="2400" dirty="0">
                <a:solidFill>
                  <a:schemeClr val="tx1"/>
                </a:solidFill>
                <a:latin typeface="Times New Roman" panose="02020603050405020304" pitchFamily="18" charset="0"/>
                <a:cs typeface="Times New Roman" panose="02020603050405020304" pitchFamily="18" charset="0"/>
              </a:rPr>
              <a:t>, the localization operation will be much </a:t>
            </a:r>
            <a:r>
              <a:rPr lang="en-US" sz="2400" dirty="0" smtClean="0">
                <a:solidFill>
                  <a:schemeClr val="tx1"/>
                </a:solidFill>
                <a:latin typeface="Times New Roman" panose="02020603050405020304" pitchFamily="18" charset="0"/>
                <a:cs typeface="Times New Roman" panose="02020603050405020304" pitchFamily="18" charset="0"/>
              </a:rPr>
              <a:t>faster and </a:t>
            </a:r>
            <a:r>
              <a:rPr lang="en-US" sz="2400" dirty="0">
                <a:solidFill>
                  <a:schemeClr val="tx1"/>
                </a:solidFill>
                <a:latin typeface="Times New Roman" panose="02020603050405020304" pitchFamily="18" charset="0"/>
                <a:cs typeface="Times New Roman" panose="02020603050405020304" pitchFamily="18" charset="0"/>
              </a:rPr>
              <a:t>more accurate.</a:t>
            </a: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14" name="Picture 13"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3" name="Picture 12"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5" name="Oval 14"/>
          <p:cNvSpPr/>
          <p:nvPr/>
        </p:nvSpPr>
        <p:spPr bwMode="auto">
          <a:xfrm>
            <a:off x="106372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9383497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42</a:t>
            </a:fld>
            <a:endParaRPr lang="en-US">
              <a:solidFill>
                <a:srgbClr val="FFFFFF"/>
              </a:solidFill>
            </a:endParaRPr>
          </a:p>
        </p:txBody>
      </p:sp>
      <p:sp>
        <p:nvSpPr>
          <p:cNvPr id="7" name="Oval 6"/>
          <p:cNvSpPr/>
          <p:nvPr/>
        </p:nvSpPr>
        <p:spPr bwMode="auto">
          <a:xfrm>
            <a:off x="10888009"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8" name="Oval 7"/>
          <p:cNvSpPr/>
          <p:nvPr/>
        </p:nvSpPr>
        <p:spPr bwMode="auto">
          <a:xfrm>
            <a:off x="11132864"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1383618"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0" name="Title 9"/>
          <p:cNvSpPr>
            <a:spLocks noGrp="1"/>
          </p:cNvSpPr>
          <p:nvPr>
            <p:ph type="title"/>
          </p:nvPr>
        </p:nvSpPr>
        <p:spPr>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Conclusions</a:t>
            </a:r>
            <a:endParaRPr lang="en-US" dirty="0">
              <a:latin typeface="Times New Roman" panose="02020603050405020304" pitchFamily="18" charset="0"/>
              <a:cs typeface="Times New Roman" panose="02020603050405020304" pitchFamily="18" charset="0"/>
            </a:endParaRPr>
          </a:p>
        </p:txBody>
      </p:sp>
      <p:sp>
        <p:nvSpPr>
          <p:cNvPr id="11" name="Content Placeholder 2"/>
          <p:cNvSpPr>
            <a:spLocks noGrp="1"/>
          </p:cNvSpPr>
          <p:nvPr>
            <p:ph idx="1"/>
          </p:nvPr>
        </p:nvSpPr>
        <p:spPr>
          <a:xfrm>
            <a:off x="609599" y="1666405"/>
            <a:ext cx="11412511" cy="4419599"/>
          </a:xfrm>
          <a:effectLst/>
        </p:spPr>
        <p:txBody>
          <a:bodyPr/>
          <a:lstStyle/>
          <a:p>
            <a:r>
              <a:rPr lang="en-US" sz="2800" dirty="0">
                <a:solidFill>
                  <a:schemeClr val="tx1"/>
                </a:solidFill>
                <a:latin typeface="Times New Roman" panose="02020603050405020304" pitchFamily="18" charset="0"/>
                <a:cs typeface="Times New Roman" panose="02020603050405020304" pitchFamily="18" charset="0"/>
              </a:rPr>
              <a:t>Cooperative SLAM operations </a:t>
            </a:r>
            <a:r>
              <a:rPr lang="en-US" sz="2800" dirty="0" smtClean="0">
                <a:solidFill>
                  <a:schemeClr val="tx1"/>
                </a:solidFill>
                <a:latin typeface="Times New Roman" panose="02020603050405020304" pitchFamily="18" charset="0"/>
                <a:cs typeface="Times New Roman" panose="02020603050405020304" pitchFamily="18" charset="0"/>
              </a:rPr>
              <a:t>involves dealing </a:t>
            </a:r>
            <a:r>
              <a:rPr lang="en-US" sz="2800" dirty="0">
                <a:solidFill>
                  <a:schemeClr val="tx1"/>
                </a:solidFill>
                <a:latin typeface="Times New Roman" panose="02020603050405020304" pitchFamily="18" charset="0"/>
                <a:cs typeface="Times New Roman" panose="02020603050405020304" pitchFamily="18" charset="0"/>
              </a:rPr>
              <a:t>with high amount of data due to the huge </a:t>
            </a:r>
            <a:r>
              <a:rPr lang="en-US" sz="2800" dirty="0" smtClean="0">
                <a:solidFill>
                  <a:schemeClr val="tx1"/>
                </a:solidFill>
                <a:latin typeface="Times New Roman" panose="02020603050405020304" pitchFamily="18" charset="0"/>
                <a:cs typeface="Times New Roman" panose="02020603050405020304" pitchFamily="18" charset="0"/>
              </a:rPr>
              <a:t>number of </a:t>
            </a:r>
            <a:r>
              <a:rPr lang="en-US" sz="2800" dirty="0">
                <a:solidFill>
                  <a:schemeClr val="tx1"/>
                </a:solidFill>
                <a:latin typeface="Times New Roman" panose="02020603050405020304" pitchFamily="18" charset="0"/>
                <a:cs typeface="Times New Roman" panose="02020603050405020304" pitchFamily="18" charset="0"/>
              </a:rPr>
              <a:t>point clouds involved in building the Global Map using </a:t>
            </a:r>
            <a:r>
              <a:rPr lang="en-US" sz="2800" dirty="0" smtClean="0">
                <a:solidFill>
                  <a:schemeClr val="tx1"/>
                </a:solidFill>
                <a:latin typeface="Times New Roman" panose="02020603050405020304" pitchFamily="18" charset="0"/>
                <a:cs typeface="Times New Roman" panose="02020603050405020304" pitchFamily="18" charset="0"/>
              </a:rPr>
              <a:t>the local </a:t>
            </a:r>
            <a:r>
              <a:rPr lang="en-US" sz="2800" dirty="0">
                <a:solidFill>
                  <a:schemeClr val="tx1"/>
                </a:solidFill>
                <a:latin typeface="Times New Roman" panose="02020603050405020304" pitchFamily="18" charset="0"/>
                <a:cs typeface="Times New Roman" panose="02020603050405020304" pitchFamily="18" charset="0"/>
              </a:rPr>
              <a:t>maps obtained from the quadcopters. </a:t>
            </a:r>
            <a:endParaRPr lang="en-US" sz="2800" dirty="0" smtClean="0">
              <a:solidFill>
                <a:schemeClr val="tx1"/>
              </a:solidFill>
              <a:latin typeface="Times New Roman" panose="02020603050405020304" pitchFamily="18" charset="0"/>
              <a:cs typeface="Times New Roman" panose="02020603050405020304" pitchFamily="18" charset="0"/>
            </a:endParaRPr>
          </a:p>
          <a:p>
            <a:r>
              <a:rPr lang="en-US" sz="2800" dirty="0" smtClean="0">
                <a:solidFill>
                  <a:schemeClr val="tx1"/>
                </a:solidFill>
                <a:latin typeface="Times New Roman" panose="02020603050405020304" pitchFamily="18" charset="0"/>
                <a:cs typeface="Times New Roman" panose="02020603050405020304" pitchFamily="18" charset="0"/>
              </a:rPr>
              <a:t>As </a:t>
            </a:r>
            <a:r>
              <a:rPr lang="en-US" sz="2800" dirty="0">
                <a:solidFill>
                  <a:schemeClr val="tx1"/>
                </a:solidFill>
                <a:latin typeface="Times New Roman" panose="02020603050405020304" pitchFamily="18" charset="0"/>
                <a:cs typeface="Times New Roman" panose="02020603050405020304" pitchFamily="18" charset="0"/>
              </a:rPr>
              <a:t>the </a:t>
            </a:r>
            <a:r>
              <a:rPr lang="en-US" sz="2800" dirty="0" smtClean="0">
                <a:solidFill>
                  <a:schemeClr val="tx1"/>
                </a:solidFill>
                <a:latin typeface="Times New Roman" panose="02020603050405020304" pitchFamily="18" charset="0"/>
                <a:cs typeface="Times New Roman" panose="02020603050405020304" pitchFamily="18" charset="0"/>
              </a:rPr>
              <a:t>mapping area </a:t>
            </a:r>
            <a:r>
              <a:rPr lang="en-US" sz="2800" dirty="0">
                <a:solidFill>
                  <a:schemeClr val="tx1"/>
                </a:solidFill>
                <a:latin typeface="Times New Roman" panose="02020603050405020304" pitchFamily="18" charset="0"/>
                <a:cs typeface="Times New Roman" panose="02020603050405020304" pitchFamily="18" charset="0"/>
              </a:rPr>
              <a:t>increases, using the cooperative operation becomes </a:t>
            </a:r>
            <a:r>
              <a:rPr lang="en-US" sz="2800" dirty="0" smtClean="0">
                <a:solidFill>
                  <a:schemeClr val="tx1"/>
                </a:solidFill>
                <a:latin typeface="Times New Roman" panose="02020603050405020304" pitchFamily="18" charset="0"/>
                <a:cs typeface="Times New Roman" panose="02020603050405020304" pitchFamily="18" charset="0"/>
              </a:rPr>
              <a:t>more sensible </a:t>
            </a:r>
            <a:r>
              <a:rPr lang="en-US" sz="2800" dirty="0">
                <a:solidFill>
                  <a:schemeClr val="tx1"/>
                </a:solidFill>
                <a:latin typeface="Times New Roman" panose="02020603050405020304" pitchFamily="18" charset="0"/>
                <a:cs typeface="Times New Roman" panose="02020603050405020304" pitchFamily="18" charset="0"/>
              </a:rPr>
              <a:t>so as the map the area faster and also with </a:t>
            </a:r>
            <a:r>
              <a:rPr lang="en-US" sz="2800" dirty="0" smtClean="0">
                <a:solidFill>
                  <a:schemeClr val="tx1"/>
                </a:solidFill>
                <a:latin typeface="Times New Roman" panose="02020603050405020304" pitchFamily="18" charset="0"/>
                <a:cs typeface="Times New Roman" panose="02020603050405020304" pitchFamily="18" charset="0"/>
              </a:rPr>
              <a:t>better accuracy </a:t>
            </a:r>
            <a:r>
              <a:rPr lang="en-US" sz="2800" dirty="0">
                <a:solidFill>
                  <a:schemeClr val="tx1"/>
                </a:solidFill>
                <a:latin typeface="Times New Roman" panose="02020603050405020304" pitchFamily="18" charset="0"/>
                <a:cs typeface="Times New Roman" panose="02020603050405020304" pitchFamily="18" charset="0"/>
              </a:rPr>
              <a:t>with data fusion. </a:t>
            </a:r>
            <a:endParaRPr lang="en-US" sz="2800" dirty="0" smtClean="0">
              <a:solidFill>
                <a:schemeClr val="tx1"/>
              </a:solidFill>
              <a:latin typeface="Times New Roman" panose="02020603050405020304" pitchFamily="18" charset="0"/>
              <a:cs typeface="Times New Roman" panose="02020603050405020304" pitchFamily="18" charset="0"/>
            </a:endParaRPr>
          </a:p>
          <a:p>
            <a:r>
              <a:rPr lang="en-US" sz="2800" dirty="0" smtClean="0">
                <a:solidFill>
                  <a:schemeClr val="tx1"/>
                </a:solidFill>
                <a:latin typeface="Times New Roman" panose="02020603050405020304" pitchFamily="18" charset="0"/>
                <a:cs typeface="Times New Roman" panose="02020603050405020304" pitchFamily="18" charset="0"/>
              </a:rPr>
              <a:t>Also</a:t>
            </a:r>
            <a:r>
              <a:rPr lang="en-US" sz="2800" dirty="0">
                <a:solidFill>
                  <a:schemeClr val="tx1"/>
                </a:solidFill>
                <a:latin typeface="Times New Roman" panose="02020603050405020304" pitchFamily="18" charset="0"/>
                <a:cs typeface="Times New Roman" panose="02020603050405020304" pitchFamily="18" charset="0"/>
              </a:rPr>
              <a:t>, better sensors leads to </a:t>
            </a:r>
            <a:r>
              <a:rPr lang="en-US" sz="2800" dirty="0" smtClean="0">
                <a:solidFill>
                  <a:schemeClr val="tx1"/>
                </a:solidFill>
                <a:latin typeface="Times New Roman" panose="02020603050405020304" pitchFamily="18" charset="0"/>
                <a:cs typeface="Times New Roman" panose="02020603050405020304" pitchFamily="18" charset="0"/>
              </a:rPr>
              <a:t>better accuracy</a:t>
            </a:r>
            <a:r>
              <a:rPr lang="en-US" sz="2800" dirty="0">
                <a:solidFill>
                  <a:schemeClr val="tx1"/>
                </a:solidFill>
                <a:latin typeface="Times New Roman" panose="02020603050405020304" pitchFamily="18" charset="0"/>
                <a:cs typeface="Times New Roman" panose="02020603050405020304" pitchFamily="18" charset="0"/>
              </a:rPr>
              <a:t>. </a:t>
            </a:r>
            <a:endParaRPr lang="en-US" sz="2800" dirty="0" smtClean="0">
              <a:solidFill>
                <a:schemeClr val="tx1"/>
              </a:solidFill>
              <a:latin typeface="Times New Roman" panose="02020603050405020304" pitchFamily="18" charset="0"/>
              <a:cs typeface="Times New Roman" panose="02020603050405020304" pitchFamily="18" charset="0"/>
            </a:endParaRPr>
          </a:p>
          <a:p>
            <a:pPr lvl="1"/>
            <a:r>
              <a:rPr lang="en-US" sz="2400" dirty="0" smtClean="0">
                <a:solidFill>
                  <a:schemeClr val="tx1"/>
                </a:solidFill>
                <a:latin typeface="Times New Roman" panose="02020603050405020304" pitchFamily="18" charset="0"/>
                <a:cs typeface="Times New Roman" panose="02020603050405020304" pitchFamily="18" charset="0"/>
              </a:rPr>
              <a:t>This </a:t>
            </a:r>
            <a:r>
              <a:rPr lang="en-US" sz="2400" dirty="0">
                <a:solidFill>
                  <a:schemeClr val="tx1"/>
                </a:solidFill>
                <a:latin typeface="Times New Roman" panose="02020603050405020304" pitchFamily="18" charset="0"/>
                <a:cs typeface="Times New Roman" panose="02020603050405020304" pitchFamily="18" charset="0"/>
              </a:rPr>
              <a:t>implies that a cooperative SLAM </a:t>
            </a:r>
            <a:r>
              <a:rPr lang="en-US" sz="2400" dirty="0" smtClean="0">
                <a:solidFill>
                  <a:schemeClr val="tx1"/>
                </a:solidFill>
                <a:latin typeface="Times New Roman" panose="02020603050405020304" pitchFamily="18" charset="0"/>
                <a:cs typeface="Times New Roman" panose="02020603050405020304" pitchFamily="18" charset="0"/>
              </a:rPr>
              <a:t>operation with </a:t>
            </a:r>
            <a:r>
              <a:rPr lang="en-US" sz="2400" dirty="0">
                <a:solidFill>
                  <a:schemeClr val="tx1"/>
                </a:solidFill>
                <a:latin typeface="Times New Roman" panose="02020603050405020304" pitchFamily="18" charset="0"/>
                <a:cs typeface="Times New Roman" panose="02020603050405020304" pitchFamily="18" charset="0"/>
              </a:rPr>
              <a:t>better sensors will lead to tremendous amount of </a:t>
            </a:r>
            <a:r>
              <a:rPr lang="en-US" sz="2400" dirty="0" smtClean="0">
                <a:solidFill>
                  <a:schemeClr val="tx1"/>
                </a:solidFill>
                <a:latin typeface="Times New Roman" panose="02020603050405020304" pitchFamily="18" charset="0"/>
                <a:cs typeface="Times New Roman" panose="02020603050405020304" pitchFamily="18" charset="0"/>
              </a:rPr>
              <a:t>point cloud </a:t>
            </a:r>
            <a:r>
              <a:rPr lang="en-US" sz="2400" dirty="0">
                <a:solidFill>
                  <a:schemeClr val="tx1"/>
                </a:solidFill>
                <a:latin typeface="Times New Roman" panose="02020603050405020304" pitchFamily="18" charset="0"/>
                <a:cs typeface="Times New Roman" panose="02020603050405020304" pitchFamily="18" charset="0"/>
              </a:rPr>
              <a:t>data which will practically involve huge amounts </a:t>
            </a:r>
            <a:r>
              <a:rPr lang="en-US" sz="2400" dirty="0" smtClean="0">
                <a:solidFill>
                  <a:schemeClr val="tx1"/>
                </a:solidFill>
                <a:latin typeface="Times New Roman" panose="02020603050405020304" pitchFamily="18" charset="0"/>
                <a:cs typeface="Times New Roman" panose="02020603050405020304" pitchFamily="18" charset="0"/>
              </a:rPr>
              <a:t>of computation </a:t>
            </a:r>
            <a:r>
              <a:rPr lang="en-US" sz="2400" dirty="0">
                <a:solidFill>
                  <a:schemeClr val="tx1"/>
                </a:solidFill>
                <a:latin typeface="Times New Roman" panose="02020603050405020304" pitchFamily="18" charset="0"/>
                <a:cs typeface="Times New Roman" panose="02020603050405020304" pitchFamily="18" charset="0"/>
              </a:rPr>
              <a:t>and high processing power.</a:t>
            </a:r>
            <a:endParaRPr lang="en-US" sz="2000" dirty="0" smtClean="0">
              <a:solidFill>
                <a:schemeClr val="tx1"/>
              </a:solidFill>
              <a:latin typeface="Times New Roman" panose="02020603050405020304" pitchFamily="18" charset="0"/>
              <a:cs typeface="Times New Roman" panose="02020603050405020304" pitchFamily="18" charset="0"/>
            </a:endParaRPr>
          </a:p>
        </p:txBody>
      </p:sp>
      <p:pic>
        <p:nvPicPr>
          <p:cNvPr id="13" name="Picture 12"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2" name="Picture 11"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4" name="Oval 13"/>
          <p:cNvSpPr/>
          <p:nvPr/>
        </p:nvSpPr>
        <p:spPr bwMode="auto">
          <a:xfrm>
            <a:off x="106372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17484353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43</a:t>
            </a:fld>
            <a:endParaRPr lang="en-US">
              <a:solidFill>
                <a:srgbClr val="FFFFFF"/>
              </a:solidFill>
            </a:endParaRPr>
          </a:p>
        </p:txBody>
      </p:sp>
      <p:sp>
        <p:nvSpPr>
          <p:cNvPr id="7" name="Oval 6"/>
          <p:cNvSpPr/>
          <p:nvPr/>
        </p:nvSpPr>
        <p:spPr bwMode="auto">
          <a:xfrm>
            <a:off x="10888009"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8" name="Oval 7"/>
          <p:cNvSpPr/>
          <p:nvPr/>
        </p:nvSpPr>
        <p:spPr bwMode="auto">
          <a:xfrm>
            <a:off x="11132864"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1383618"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0" name="Title 9"/>
          <p:cNvSpPr>
            <a:spLocks noGrp="1"/>
          </p:cNvSpPr>
          <p:nvPr>
            <p:ph type="title"/>
          </p:nvPr>
        </p:nvSpPr>
        <p:spPr>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Conclusions</a:t>
            </a:r>
            <a:endParaRPr lang="en-US" dirty="0">
              <a:latin typeface="Times New Roman" panose="02020603050405020304" pitchFamily="18" charset="0"/>
              <a:cs typeface="Times New Roman" panose="02020603050405020304" pitchFamily="18" charset="0"/>
            </a:endParaRPr>
          </a:p>
        </p:txBody>
      </p:sp>
      <p:sp>
        <p:nvSpPr>
          <p:cNvPr id="11" name="Content Placeholder 2"/>
          <p:cNvSpPr>
            <a:spLocks noGrp="1"/>
          </p:cNvSpPr>
          <p:nvPr>
            <p:ph idx="1"/>
          </p:nvPr>
        </p:nvSpPr>
        <p:spPr>
          <a:xfrm>
            <a:off x="609599" y="1666405"/>
            <a:ext cx="11412511" cy="4419599"/>
          </a:xfrm>
          <a:effectLst/>
        </p:spPr>
        <p:txBody>
          <a:bodyPr/>
          <a:lstStyle/>
          <a:p>
            <a:r>
              <a:rPr lang="en-US" sz="2800" dirty="0">
                <a:solidFill>
                  <a:schemeClr val="tx1"/>
                </a:solidFill>
                <a:latin typeface="Times New Roman" panose="02020603050405020304" pitchFamily="18" charset="0"/>
                <a:cs typeface="Times New Roman" panose="02020603050405020304" pitchFamily="18" charset="0"/>
              </a:rPr>
              <a:t>This calls in </a:t>
            </a:r>
            <a:r>
              <a:rPr lang="en-US" sz="2800" dirty="0" smtClean="0">
                <a:solidFill>
                  <a:schemeClr val="tx1"/>
                </a:solidFill>
                <a:latin typeface="Times New Roman" panose="02020603050405020304" pitchFamily="18" charset="0"/>
                <a:cs typeface="Times New Roman" panose="02020603050405020304" pitchFamily="18" charset="0"/>
              </a:rPr>
              <a:t>for the </a:t>
            </a:r>
            <a:r>
              <a:rPr lang="en-US" sz="2800" dirty="0">
                <a:solidFill>
                  <a:schemeClr val="tx1"/>
                </a:solidFill>
                <a:latin typeface="Times New Roman" panose="02020603050405020304" pitchFamily="18" charset="0"/>
                <a:cs typeface="Times New Roman" panose="02020603050405020304" pitchFamily="18" charset="0"/>
              </a:rPr>
              <a:t>use of Cloud Computing which takes care of the </a:t>
            </a:r>
            <a:r>
              <a:rPr lang="en-US" sz="2800" dirty="0" smtClean="0">
                <a:solidFill>
                  <a:schemeClr val="tx1"/>
                </a:solidFill>
                <a:latin typeface="Times New Roman" panose="02020603050405020304" pitchFamily="18" charset="0"/>
                <a:cs typeface="Times New Roman" panose="02020603050405020304" pitchFamily="18" charset="0"/>
              </a:rPr>
              <a:t>high computation </a:t>
            </a:r>
            <a:r>
              <a:rPr lang="en-US" sz="2800" dirty="0">
                <a:solidFill>
                  <a:schemeClr val="tx1"/>
                </a:solidFill>
                <a:latin typeface="Times New Roman" panose="02020603050405020304" pitchFamily="18" charset="0"/>
                <a:cs typeface="Times New Roman" panose="02020603050405020304" pitchFamily="18" charset="0"/>
              </a:rPr>
              <a:t>and processing power requirements</a:t>
            </a:r>
            <a:r>
              <a:rPr lang="en-US" sz="2800" dirty="0" smtClean="0">
                <a:solidFill>
                  <a:schemeClr val="tx1"/>
                </a:solidFill>
                <a:latin typeface="Times New Roman" panose="02020603050405020304" pitchFamily="18" charset="0"/>
                <a:cs typeface="Times New Roman" panose="02020603050405020304" pitchFamily="18" charset="0"/>
              </a:rPr>
              <a:t>.</a:t>
            </a:r>
          </a:p>
          <a:p>
            <a:r>
              <a:rPr lang="en-US" sz="2800" dirty="0">
                <a:solidFill>
                  <a:schemeClr val="tx1"/>
                </a:solidFill>
                <a:latin typeface="Times New Roman" panose="02020603050405020304" pitchFamily="18" charset="0"/>
                <a:cs typeface="Times New Roman" panose="02020603050405020304" pitchFamily="18" charset="0"/>
              </a:rPr>
              <a:t>As shown in the results we were able to localize a </a:t>
            </a:r>
            <a:r>
              <a:rPr lang="en-US" sz="2800" dirty="0" smtClean="0">
                <a:solidFill>
                  <a:schemeClr val="tx1"/>
                </a:solidFill>
                <a:latin typeface="Times New Roman" panose="02020603050405020304" pitchFamily="18" charset="0"/>
                <a:cs typeface="Times New Roman" panose="02020603050405020304" pitchFamily="18" charset="0"/>
              </a:rPr>
              <a:t>UAV as </a:t>
            </a:r>
            <a:r>
              <a:rPr lang="en-US" sz="2800" dirty="0">
                <a:solidFill>
                  <a:schemeClr val="tx1"/>
                </a:solidFill>
                <a:latin typeface="Times New Roman" panose="02020603050405020304" pitchFamily="18" charset="0"/>
                <a:cs typeface="Times New Roman" panose="02020603050405020304" pitchFamily="18" charset="0"/>
              </a:rPr>
              <a:t>it built a map of its surroundings. Using this method, </a:t>
            </a:r>
            <a:r>
              <a:rPr lang="en-US" sz="2800" dirty="0" smtClean="0">
                <a:solidFill>
                  <a:schemeClr val="tx1"/>
                </a:solidFill>
                <a:latin typeface="Times New Roman" panose="02020603050405020304" pitchFamily="18" charset="0"/>
                <a:cs typeface="Times New Roman" panose="02020603050405020304" pitchFamily="18" charset="0"/>
              </a:rPr>
              <a:t>in conjunction </a:t>
            </a:r>
            <a:r>
              <a:rPr lang="en-US" sz="2800" dirty="0">
                <a:solidFill>
                  <a:schemeClr val="tx1"/>
                </a:solidFill>
                <a:latin typeface="Times New Roman" panose="02020603050405020304" pitchFamily="18" charset="0"/>
                <a:cs typeface="Times New Roman" panose="02020603050405020304" pitchFamily="18" charset="0"/>
              </a:rPr>
              <a:t>with the cloud localization that has been </a:t>
            </a:r>
            <a:r>
              <a:rPr lang="en-US" sz="2800" dirty="0" smtClean="0">
                <a:solidFill>
                  <a:schemeClr val="tx1"/>
                </a:solidFill>
                <a:latin typeface="Times New Roman" panose="02020603050405020304" pitchFamily="18" charset="0"/>
                <a:cs typeface="Times New Roman" panose="02020603050405020304" pitchFamily="18" charset="0"/>
              </a:rPr>
              <a:t>done in </a:t>
            </a:r>
            <a:r>
              <a:rPr lang="en-US" sz="2800" dirty="0">
                <a:solidFill>
                  <a:schemeClr val="tx1"/>
                </a:solidFill>
                <a:latin typeface="Times New Roman" panose="02020603050405020304" pitchFamily="18" charset="0"/>
                <a:cs typeface="Times New Roman" panose="02020603050405020304" pitchFamily="18" charset="0"/>
              </a:rPr>
              <a:t>the past, we can build shared maps more efficiently </a:t>
            </a:r>
            <a:r>
              <a:rPr lang="en-US" sz="2800" dirty="0" smtClean="0">
                <a:solidFill>
                  <a:schemeClr val="tx1"/>
                </a:solidFill>
                <a:latin typeface="Times New Roman" panose="02020603050405020304" pitchFamily="18" charset="0"/>
                <a:cs typeface="Times New Roman" panose="02020603050405020304" pitchFamily="18" charset="0"/>
              </a:rPr>
              <a:t>and effectively</a:t>
            </a:r>
            <a:r>
              <a:rPr lang="en-US" sz="2800" dirty="0">
                <a:solidFill>
                  <a:schemeClr val="tx1"/>
                </a:solidFill>
                <a:latin typeface="Times New Roman" panose="02020603050405020304" pitchFamily="18" charset="0"/>
                <a:cs typeface="Times New Roman" panose="02020603050405020304" pitchFamily="18" charset="0"/>
              </a:rPr>
              <a:t>.</a:t>
            </a:r>
            <a:endParaRPr lang="en-US" sz="2800" dirty="0" smtClean="0">
              <a:solidFill>
                <a:schemeClr val="tx1"/>
              </a:solidFill>
              <a:latin typeface="Times New Roman" panose="02020603050405020304" pitchFamily="18" charset="0"/>
              <a:cs typeface="Times New Roman" panose="02020603050405020304" pitchFamily="18" charset="0"/>
            </a:endParaRPr>
          </a:p>
        </p:txBody>
      </p:sp>
      <p:pic>
        <p:nvPicPr>
          <p:cNvPr id="13" name="Picture 12"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2" name="Picture 11"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4" name="Oval 13"/>
          <p:cNvSpPr/>
          <p:nvPr/>
        </p:nvSpPr>
        <p:spPr bwMode="auto">
          <a:xfrm>
            <a:off x="10637255"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36937162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981201"/>
            <a:ext cx="8646695" cy="4144963"/>
          </a:xfrm>
          <a:effectLst/>
        </p:spPr>
        <p:txBody>
          <a:bodyPr/>
          <a:lstStyle/>
          <a:p>
            <a:r>
              <a:rPr lang="en-US" dirty="0">
                <a:solidFill>
                  <a:schemeClr val="tx1"/>
                </a:solidFill>
                <a:latin typeface="Times New Roman" panose="02020603050405020304" pitchFamily="18" charset="0"/>
                <a:cs typeface="Times New Roman" panose="02020603050405020304" pitchFamily="18" charset="0"/>
              </a:rPr>
              <a:t>Improving the vision </a:t>
            </a:r>
            <a:r>
              <a:rPr lang="en-US" dirty="0" smtClean="0">
                <a:solidFill>
                  <a:schemeClr val="tx1"/>
                </a:solidFill>
                <a:latin typeface="Times New Roman" panose="02020603050405020304" pitchFamily="18" charset="0"/>
                <a:cs typeface="Times New Roman" panose="02020603050405020304" pitchFamily="18" charset="0"/>
              </a:rPr>
              <a:t>control and feature detection in cloud back-end.</a:t>
            </a:r>
            <a:endParaRPr lang="en-US" dirty="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Developing a vSLAM library for ACE Labs.</a:t>
            </a:r>
          </a:p>
          <a:p>
            <a:r>
              <a:rPr lang="en-US" dirty="0" smtClean="0">
                <a:solidFill>
                  <a:schemeClr val="tx1"/>
                </a:solidFill>
                <a:latin typeface="Times New Roman" panose="02020603050405020304" pitchFamily="18" charset="0"/>
                <a:cs typeface="Times New Roman" panose="02020603050405020304" pitchFamily="18" charset="0"/>
              </a:rPr>
              <a:t>Using the experience in TECHLAV’s objectives.</a:t>
            </a:r>
          </a:p>
          <a:p>
            <a:r>
              <a:rPr lang="en-US" dirty="0" smtClean="0">
                <a:solidFill>
                  <a:schemeClr val="tx1"/>
                </a:solidFill>
                <a:latin typeface="Times New Roman" panose="02020603050405020304" pitchFamily="18" charset="0"/>
                <a:cs typeface="Times New Roman" panose="02020603050405020304" pitchFamily="18" charset="0"/>
              </a:rPr>
              <a:t>Cooperative control in cloud back-end. </a:t>
            </a:r>
          </a:p>
          <a:p>
            <a:r>
              <a:rPr lang="en-US" dirty="0" smtClean="0">
                <a:solidFill>
                  <a:schemeClr val="tx1"/>
                </a:solidFill>
                <a:latin typeface="Times New Roman" panose="02020603050405020304" pitchFamily="18" charset="0"/>
                <a:cs typeface="Times New Roman" panose="02020603050405020304" pitchFamily="18" charset="0"/>
              </a:rPr>
              <a:t>Implementing the previous works into LSASVs.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44</a:t>
            </a:fld>
            <a:endParaRPr lang="en-US">
              <a:solidFill>
                <a:srgbClr val="FFFFFF"/>
              </a:solidFill>
            </a:endParaRPr>
          </a:p>
        </p:txBody>
      </p:sp>
      <p:sp>
        <p:nvSpPr>
          <p:cNvPr id="8" name="Oval 7"/>
          <p:cNvSpPr/>
          <p:nvPr/>
        </p:nvSpPr>
        <p:spPr bwMode="auto">
          <a:xfrm>
            <a:off x="11132864"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0" name="Title 9"/>
          <p:cNvSpPr>
            <a:spLocks noGrp="1"/>
          </p:cNvSpPr>
          <p:nvPr>
            <p:ph type="title"/>
          </p:nvPr>
        </p:nvSpPr>
        <p:spPr>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Future Works</a:t>
            </a:r>
            <a:endParaRPr lang="en-US" dirty="0">
              <a:latin typeface="Times New Roman" panose="02020603050405020304" pitchFamily="18" charset="0"/>
              <a:cs typeface="Times New Roman" panose="02020603050405020304" pitchFamily="18" charset="0"/>
            </a:endParaRPr>
          </a:p>
        </p:txBody>
      </p:sp>
      <p:sp>
        <p:nvSpPr>
          <p:cNvPr id="12" name="Oval 11"/>
          <p:cNvSpPr/>
          <p:nvPr/>
        </p:nvSpPr>
        <p:spPr bwMode="auto">
          <a:xfrm>
            <a:off x="10882110"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3" name="Picture 12"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1" name="Picture 10"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pic>
        <p:nvPicPr>
          <p:cNvPr id="14" name="Picture 13"/>
          <p:cNvPicPr>
            <a:picLocks noChangeAspect="1"/>
          </p:cNvPicPr>
          <p:nvPr/>
        </p:nvPicPr>
        <p:blipFill>
          <a:blip r:embed="rId4"/>
          <a:stretch>
            <a:fillRect/>
          </a:stretch>
        </p:blipFill>
        <p:spPr>
          <a:xfrm>
            <a:off x="9418757" y="3002196"/>
            <a:ext cx="2424199" cy="3123968"/>
          </a:xfrm>
          <a:prstGeom prst="rect">
            <a:avLst/>
          </a:prstGeom>
        </p:spPr>
      </p:pic>
    </p:spTree>
    <p:extLst>
      <p:ext uri="{BB962C8B-B14F-4D97-AF65-F5344CB8AC3E}">
        <p14:creationId xmlns:p14="http://schemas.microsoft.com/office/powerpoint/2010/main" val="41459327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45</a:t>
            </a:fld>
            <a:endParaRPr lang="en-US">
              <a:solidFill>
                <a:srgbClr val="FFFFFF"/>
              </a:solidFill>
            </a:endParaRPr>
          </a:p>
        </p:txBody>
      </p:sp>
      <p:sp>
        <p:nvSpPr>
          <p:cNvPr id="8" name="Oval 7"/>
          <p:cNvSpPr/>
          <p:nvPr/>
        </p:nvSpPr>
        <p:spPr bwMode="auto">
          <a:xfrm>
            <a:off x="11132864"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0" name="Title 9"/>
          <p:cNvSpPr>
            <a:spLocks noGrp="1"/>
          </p:cNvSpPr>
          <p:nvPr>
            <p:ph type="title"/>
          </p:nvPr>
        </p:nvSpPr>
        <p:spPr>
          <a:effectLst/>
        </p:spPr>
        <p:txBody>
          <a:bodyPr/>
          <a:lstStyle/>
          <a:p>
            <a:pPr algn="l"/>
            <a:r>
              <a:rPr lang="en-US" dirty="0">
                <a:solidFill>
                  <a:schemeClr val="tx1"/>
                </a:solidFill>
                <a:latin typeface="Times New Roman" panose="02020603050405020304" pitchFamily="18" charset="0"/>
                <a:cs typeface="Times New Roman" panose="02020603050405020304" pitchFamily="18" charset="0"/>
              </a:rPr>
              <a:t>Future Works</a:t>
            </a:r>
            <a:endParaRPr lang="en-US" dirty="0">
              <a:latin typeface="Times New Roman" panose="02020603050405020304" pitchFamily="18" charset="0"/>
              <a:cs typeface="Times New Roman" panose="02020603050405020304" pitchFamily="18" charset="0"/>
            </a:endParaRPr>
          </a:p>
        </p:txBody>
      </p:sp>
      <p:sp>
        <p:nvSpPr>
          <p:cNvPr id="12" name="Oval 11"/>
          <p:cNvSpPr/>
          <p:nvPr/>
        </p:nvSpPr>
        <p:spPr bwMode="auto">
          <a:xfrm>
            <a:off x="10882110"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3" name="Picture 12"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336" y="1264787"/>
            <a:ext cx="9046464" cy="4943856"/>
          </a:xfrm>
          <a:prstGeom prst="rect">
            <a:avLst/>
          </a:prstGeom>
        </p:spPr>
      </p:pic>
      <p:pic>
        <p:nvPicPr>
          <p:cNvPr id="17" name="Picture 16"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41553228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579120"/>
          </a:xfrm>
          <a:effectLst/>
        </p:spPr>
        <p:txBody>
          <a:bodyPr/>
          <a:lstStyle/>
          <a:p>
            <a:pPr algn="l"/>
            <a:r>
              <a:rPr lang="en-US" sz="3600" dirty="0" smtClean="0">
                <a:latin typeface="Times New Roman" panose="02020603050405020304" pitchFamily="18" charset="0"/>
                <a:cs typeface="Times New Roman" panose="02020603050405020304" pitchFamily="18" charset="0"/>
              </a:rPr>
              <a:t>References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39086" y="1188720"/>
            <a:ext cx="5677539" cy="5088255"/>
          </a:xfrm>
          <a:effectLst/>
        </p:spPr>
        <p:txBody>
          <a:bodyPr/>
          <a:lstStyle/>
          <a:p>
            <a:pPr marL="0" indent="0">
              <a:buNone/>
            </a:pPr>
            <a:r>
              <a:rPr lang="en-US" sz="1000" dirty="0" smtClean="0">
                <a:latin typeface="Times New Roman" panose="02020603050405020304" pitchFamily="18" charset="0"/>
                <a:cs typeface="Times New Roman" panose="02020603050405020304" pitchFamily="18" charset="0"/>
              </a:rPr>
              <a:t>From journals, conference papers and online sources:</a:t>
            </a:r>
          </a:p>
          <a:p>
            <a:endParaRPr lang="en-US" sz="1000" dirty="0" smtClean="0">
              <a:latin typeface="Times New Roman" panose="02020603050405020304" pitchFamily="18" charset="0"/>
              <a:cs typeface="Times New Roman" panose="02020603050405020304" pitchFamily="18" charset="0"/>
            </a:endParaRPr>
          </a:p>
          <a:p>
            <a:r>
              <a:rPr lang="en-US" sz="1000" dirty="0" smtClean="0">
                <a:latin typeface="Times New Roman" panose="02020603050405020304" pitchFamily="18" charset="0"/>
                <a:cs typeface="Times New Roman" panose="02020603050405020304" pitchFamily="18" charset="0"/>
              </a:rPr>
              <a:t>International </a:t>
            </a:r>
            <a:r>
              <a:rPr lang="en-US" sz="1000" dirty="0">
                <a:latin typeface="Times New Roman" panose="02020603050405020304" pitchFamily="18" charset="0"/>
                <a:cs typeface="Times New Roman" panose="02020603050405020304" pitchFamily="18" charset="0"/>
              </a:rPr>
              <a:t>Federation of Robotics, statistics. Retrieved March 04, 2015, from http://www.ifr.org/industrial-robots/statistics</a:t>
            </a:r>
            <a:r>
              <a:rPr lang="en-US" sz="1000" dirty="0" smtClean="0">
                <a:latin typeface="Times New Roman" panose="02020603050405020304" pitchFamily="18" charset="0"/>
                <a:cs typeface="Times New Roman" panose="02020603050405020304" pitchFamily="18" charset="0"/>
              </a:rPr>
              <a:t>/</a:t>
            </a:r>
          </a:p>
          <a:p>
            <a:r>
              <a:rPr lang="en-US" sz="1000" dirty="0" smtClean="0">
                <a:latin typeface="Times New Roman" panose="02020603050405020304" pitchFamily="18" charset="0"/>
                <a:cs typeface="Times New Roman" panose="02020603050405020304" pitchFamily="18" charset="0"/>
              </a:rPr>
              <a:t>Robot</a:t>
            </a:r>
            <a:r>
              <a:rPr lang="en-US" sz="1000" dirty="0">
                <a:latin typeface="Times New Roman" panose="02020603050405020304" pitchFamily="18" charset="0"/>
                <a:cs typeface="Times New Roman" panose="02020603050405020304" pitchFamily="18" charset="0"/>
              </a:rPr>
              <a:t>: from </a:t>
            </a:r>
            <a:r>
              <a:rPr lang="en-US" sz="1000" dirty="0" err="1">
                <a:latin typeface="Times New Roman" panose="02020603050405020304" pitchFamily="18" charset="0"/>
                <a:cs typeface="Times New Roman" panose="02020603050405020304" pitchFamily="18" charset="0"/>
              </a:rPr>
              <a:t>Merrian</a:t>
            </a:r>
            <a:r>
              <a:rPr lang="en-US" sz="1000" dirty="0">
                <a:latin typeface="Times New Roman" panose="02020603050405020304" pitchFamily="18" charset="0"/>
                <a:cs typeface="Times New Roman" panose="02020603050405020304" pitchFamily="18" charset="0"/>
              </a:rPr>
              <a:t>-Webster online dictionary. Retrieved March 04, 2015, from http://</a:t>
            </a:r>
            <a:r>
              <a:rPr lang="en-US" sz="1000" dirty="0" smtClean="0">
                <a:latin typeface="Times New Roman" panose="02020603050405020304" pitchFamily="18" charset="0"/>
                <a:cs typeface="Times New Roman" panose="02020603050405020304" pitchFamily="18" charset="0"/>
              </a:rPr>
              <a:t>www.merriam-webster.com/dictionary/robot</a:t>
            </a:r>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X. Li and N. </a:t>
            </a:r>
            <a:r>
              <a:rPr lang="en-US" sz="1000" dirty="0" err="1">
                <a:latin typeface="Times New Roman" panose="02020603050405020304" pitchFamily="18" charset="0"/>
                <a:cs typeface="Times New Roman" panose="02020603050405020304" pitchFamily="18" charset="0"/>
              </a:rPr>
              <a:t>Aouf</a:t>
            </a:r>
            <a:r>
              <a:rPr lang="en-US" sz="1000" dirty="0">
                <a:latin typeface="Times New Roman" panose="02020603050405020304" pitchFamily="18" charset="0"/>
                <a:cs typeface="Times New Roman" panose="02020603050405020304" pitchFamily="18" charset="0"/>
              </a:rPr>
              <a:t>, “Experimental research on cooperative </a:t>
            </a:r>
            <a:r>
              <a:rPr lang="en-US" sz="1000" dirty="0" err="1">
                <a:latin typeface="Times New Roman" panose="02020603050405020304" pitchFamily="18" charset="0"/>
                <a:cs typeface="Times New Roman" panose="02020603050405020304" pitchFamily="18" charset="0"/>
              </a:rPr>
              <a:t>vslam</a:t>
            </a:r>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for </a:t>
            </a:r>
            <a:r>
              <a:rPr lang="en-US" sz="1000" dirty="0" err="1">
                <a:latin typeface="Times New Roman" panose="02020603050405020304" pitchFamily="18" charset="0"/>
                <a:cs typeface="Times New Roman" panose="02020603050405020304" pitchFamily="18" charset="0"/>
              </a:rPr>
              <a:t>uavs</a:t>
            </a:r>
            <a:r>
              <a:rPr lang="en-US" sz="1000" dirty="0">
                <a:latin typeface="Times New Roman" panose="02020603050405020304" pitchFamily="18" charset="0"/>
                <a:cs typeface="Times New Roman" panose="02020603050405020304" pitchFamily="18" charset="0"/>
              </a:rPr>
              <a:t>,” in Computational Intelligence, Communication Systems </a:t>
            </a:r>
            <a:r>
              <a:rPr lang="en-US" sz="1000" dirty="0" smtClean="0">
                <a:latin typeface="Times New Roman" panose="02020603050405020304" pitchFamily="18" charset="0"/>
                <a:cs typeface="Times New Roman" panose="02020603050405020304" pitchFamily="18" charset="0"/>
              </a:rPr>
              <a:t>and Networks </a:t>
            </a:r>
            <a:r>
              <a:rPr lang="en-US" sz="1000" dirty="0">
                <a:latin typeface="Times New Roman" panose="02020603050405020304" pitchFamily="18" charset="0"/>
                <a:cs typeface="Times New Roman" panose="02020603050405020304" pitchFamily="18" charset="0"/>
              </a:rPr>
              <a:t>(</a:t>
            </a:r>
            <a:r>
              <a:rPr lang="en-US" sz="1000" dirty="0" err="1">
                <a:latin typeface="Times New Roman" panose="02020603050405020304" pitchFamily="18" charset="0"/>
                <a:cs typeface="Times New Roman" panose="02020603050405020304" pitchFamily="18" charset="0"/>
              </a:rPr>
              <a:t>CICSyN</a:t>
            </a:r>
            <a:r>
              <a:rPr lang="en-US" sz="1000" dirty="0">
                <a:latin typeface="Times New Roman" panose="02020603050405020304" pitchFamily="18" charset="0"/>
                <a:cs typeface="Times New Roman" panose="02020603050405020304" pitchFamily="18" charset="0"/>
              </a:rPr>
              <a:t>), 2013 Fifth International Conference on. </a:t>
            </a:r>
            <a:r>
              <a:rPr lang="en-US" sz="1000" dirty="0" smtClean="0">
                <a:latin typeface="Times New Roman" panose="02020603050405020304" pitchFamily="18" charset="0"/>
                <a:cs typeface="Times New Roman" panose="02020603050405020304" pitchFamily="18" charset="0"/>
              </a:rPr>
              <a:t>IEEE, 2013</a:t>
            </a:r>
            <a:r>
              <a:rPr lang="en-US" sz="1000" dirty="0">
                <a:latin typeface="Times New Roman" panose="02020603050405020304" pitchFamily="18" charset="0"/>
                <a:cs typeface="Times New Roman" panose="02020603050405020304" pitchFamily="18" charset="0"/>
              </a:rPr>
              <a:t>, pp. 385–390.</a:t>
            </a:r>
          </a:p>
          <a:p>
            <a:r>
              <a:rPr lang="en-US" sz="1000" dirty="0" smtClean="0">
                <a:latin typeface="Times New Roman" panose="02020603050405020304" pitchFamily="18" charset="0"/>
                <a:cs typeface="Times New Roman" panose="02020603050405020304" pitchFamily="18" charset="0"/>
              </a:rPr>
              <a:t>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Arumugam</a:t>
            </a:r>
            <a:r>
              <a:rPr lang="en-US" sz="1000" dirty="0">
                <a:latin typeface="Times New Roman" panose="02020603050405020304" pitchFamily="18" charset="0"/>
                <a:cs typeface="Times New Roman" panose="02020603050405020304" pitchFamily="18" charset="0"/>
              </a:rPr>
              <a:t>, V. R. </a:t>
            </a:r>
            <a:r>
              <a:rPr lang="en-US" sz="1000" dirty="0" err="1">
                <a:latin typeface="Times New Roman" panose="02020603050405020304" pitchFamily="18" charset="0"/>
                <a:cs typeface="Times New Roman" panose="02020603050405020304" pitchFamily="18" charset="0"/>
              </a:rPr>
              <a:t>Enti</a:t>
            </a:r>
            <a:r>
              <a:rPr lang="en-US" sz="1000" dirty="0">
                <a:latin typeface="Times New Roman" panose="02020603050405020304" pitchFamily="18" charset="0"/>
                <a:cs typeface="Times New Roman" panose="02020603050405020304" pitchFamily="18" charset="0"/>
              </a:rPr>
              <a:t>, L. </a:t>
            </a:r>
            <a:r>
              <a:rPr lang="en-US" sz="1000" dirty="0" err="1">
                <a:latin typeface="Times New Roman" panose="02020603050405020304" pitchFamily="18" charset="0"/>
                <a:cs typeface="Times New Roman" panose="02020603050405020304" pitchFamily="18" charset="0"/>
              </a:rPr>
              <a:t>Bingbing</a:t>
            </a:r>
            <a:r>
              <a:rPr lang="en-US" sz="1000" dirty="0">
                <a:latin typeface="Times New Roman" panose="02020603050405020304" pitchFamily="18" charset="0"/>
                <a:cs typeface="Times New Roman" panose="02020603050405020304" pitchFamily="18" charset="0"/>
              </a:rPr>
              <a:t>, W. </a:t>
            </a:r>
            <a:r>
              <a:rPr lang="en-US" sz="1000" dirty="0" err="1">
                <a:latin typeface="Times New Roman" panose="02020603050405020304" pitchFamily="18" charset="0"/>
                <a:cs typeface="Times New Roman" panose="02020603050405020304" pitchFamily="18" charset="0"/>
              </a:rPr>
              <a:t>Xiaojun</a:t>
            </a:r>
            <a:r>
              <a:rPr lang="en-US" sz="1000" dirty="0">
                <a:latin typeface="Times New Roman" panose="02020603050405020304" pitchFamily="18" charset="0"/>
                <a:cs typeface="Times New Roman" panose="02020603050405020304" pitchFamily="18" charset="0"/>
              </a:rPr>
              <a:t>, K. </a:t>
            </a:r>
            <a:r>
              <a:rPr lang="en-US" sz="1000" dirty="0" err="1">
                <a:latin typeface="Times New Roman" panose="02020603050405020304" pitchFamily="18" charset="0"/>
                <a:cs typeface="Times New Roman" panose="02020603050405020304" pitchFamily="18" charset="0"/>
              </a:rPr>
              <a:t>Baskaran</a:t>
            </a:r>
            <a:r>
              <a:rPr lang="en-US" sz="1000" dirty="0">
                <a:latin typeface="Times New Roman" panose="02020603050405020304" pitchFamily="18" charset="0"/>
                <a:cs typeface="Times New Roman" panose="02020603050405020304" pitchFamily="18" charset="0"/>
              </a:rPr>
              <a:t>, F. </a:t>
            </a:r>
            <a:r>
              <a:rPr lang="en-US" sz="1000" dirty="0" smtClean="0">
                <a:latin typeface="Times New Roman" panose="02020603050405020304" pitchFamily="18" charset="0"/>
                <a:cs typeface="Times New Roman" panose="02020603050405020304" pitchFamily="18" charset="0"/>
              </a:rPr>
              <a:t>F. Kong</a:t>
            </a:r>
            <a:r>
              <a:rPr lang="en-US" sz="1000" dirty="0">
                <a:latin typeface="Times New Roman" panose="02020603050405020304" pitchFamily="18" charset="0"/>
                <a:cs typeface="Times New Roman" panose="02020603050405020304" pitchFamily="18" charset="0"/>
              </a:rPr>
              <a:t>, K. D. </a:t>
            </a:r>
            <a:r>
              <a:rPr lang="en-US" sz="1000" dirty="0" err="1">
                <a:latin typeface="Times New Roman" panose="02020603050405020304" pitchFamily="18" charset="0"/>
                <a:cs typeface="Times New Roman" panose="02020603050405020304" pitchFamily="18" charset="0"/>
              </a:rPr>
              <a:t>Meng</a:t>
            </a:r>
            <a:r>
              <a:rPr lang="en-US" sz="1000" dirty="0">
                <a:latin typeface="Times New Roman" panose="02020603050405020304" pitchFamily="18" charset="0"/>
                <a:cs typeface="Times New Roman" panose="02020603050405020304" pitchFamily="18" charset="0"/>
              </a:rPr>
              <a:t>, G. W. Kit et al., “</a:t>
            </a:r>
            <a:r>
              <a:rPr lang="en-US" sz="1000" dirty="0" err="1">
                <a:latin typeface="Times New Roman" panose="02020603050405020304" pitchFamily="18" charset="0"/>
                <a:cs typeface="Times New Roman" panose="02020603050405020304" pitchFamily="18" charset="0"/>
              </a:rPr>
              <a:t>Davinci</a:t>
            </a:r>
            <a:r>
              <a:rPr lang="en-US" sz="1000" dirty="0">
                <a:latin typeface="Times New Roman" panose="02020603050405020304" pitchFamily="18" charset="0"/>
                <a:cs typeface="Times New Roman" panose="02020603050405020304" pitchFamily="18" charset="0"/>
              </a:rPr>
              <a:t>: A cloud </a:t>
            </a:r>
            <a:r>
              <a:rPr lang="en-US" sz="1000" dirty="0" smtClean="0">
                <a:latin typeface="Times New Roman" panose="02020603050405020304" pitchFamily="18" charset="0"/>
                <a:cs typeface="Times New Roman" panose="02020603050405020304" pitchFamily="18" charset="0"/>
              </a:rPr>
              <a:t>computing framework </a:t>
            </a:r>
            <a:r>
              <a:rPr lang="en-US" sz="1000" dirty="0">
                <a:latin typeface="Times New Roman" panose="02020603050405020304" pitchFamily="18" charset="0"/>
                <a:cs typeface="Times New Roman" panose="02020603050405020304" pitchFamily="18" charset="0"/>
              </a:rPr>
              <a:t>for service robots,” in Robotics and Automation (ICRA), </a:t>
            </a:r>
            <a:r>
              <a:rPr lang="en-US" sz="1000" dirty="0" smtClean="0">
                <a:latin typeface="Times New Roman" panose="02020603050405020304" pitchFamily="18" charset="0"/>
                <a:cs typeface="Times New Roman" panose="02020603050405020304" pitchFamily="18" charset="0"/>
              </a:rPr>
              <a:t>2010 IEEE </a:t>
            </a:r>
            <a:r>
              <a:rPr lang="en-US" sz="1000" dirty="0">
                <a:latin typeface="Times New Roman" panose="02020603050405020304" pitchFamily="18" charset="0"/>
                <a:cs typeface="Times New Roman" panose="02020603050405020304" pitchFamily="18" charset="0"/>
              </a:rPr>
              <a:t>International Conference on. IEEE, 2010, pp. 3084–3089.</a:t>
            </a:r>
          </a:p>
          <a:p>
            <a:r>
              <a:rPr lang="en-US" sz="1000" dirty="0" smtClean="0">
                <a:latin typeface="Times New Roman" panose="02020603050405020304" pitchFamily="18" charset="0"/>
                <a:cs typeface="Times New Roman" panose="02020603050405020304" pitchFamily="18" charset="0"/>
              </a:rPr>
              <a:t>F</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Endres</a:t>
            </a:r>
            <a:r>
              <a:rPr lang="en-US" sz="1000" dirty="0">
                <a:latin typeface="Times New Roman" panose="02020603050405020304" pitchFamily="18" charset="0"/>
                <a:cs typeface="Times New Roman" panose="02020603050405020304" pitchFamily="18" charset="0"/>
              </a:rPr>
              <a:t>, J. Hess, N. Engelhard, J. Sturm, D. </a:t>
            </a:r>
            <a:r>
              <a:rPr lang="en-US" sz="1000" dirty="0" err="1">
                <a:latin typeface="Times New Roman" panose="02020603050405020304" pitchFamily="18" charset="0"/>
                <a:cs typeface="Times New Roman" panose="02020603050405020304" pitchFamily="18" charset="0"/>
              </a:rPr>
              <a:t>Cremers</a:t>
            </a:r>
            <a:r>
              <a:rPr lang="en-US" sz="1000" dirty="0">
                <a:latin typeface="Times New Roman" panose="02020603050405020304" pitchFamily="18" charset="0"/>
                <a:cs typeface="Times New Roman" panose="02020603050405020304" pitchFamily="18" charset="0"/>
              </a:rPr>
              <a:t>, and </a:t>
            </a:r>
            <a:r>
              <a:rPr lang="en-US" sz="1000" dirty="0" smtClean="0">
                <a:latin typeface="Times New Roman" panose="02020603050405020304" pitchFamily="18" charset="0"/>
                <a:cs typeface="Times New Roman" panose="02020603050405020304" pitchFamily="18" charset="0"/>
              </a:rPr>
              <a:t>W. </a:t>
            </a:r>
            <a:r>
              <a:rPr lang="en-US" sz="1000" dirty="0" err="1" smtClean="0">
                <a:latin typeface="Times New Roman" panose="02020603050405020304" pitchFamily="18" charset="0"/>
                <a:cs typeface="Times New Roman" panose="02020603050405020304" pitchFamily="18" charset="0"/>
              </a:rPr>
              <a:t>Burgard</a:t>
            </a:r>
            <a:r>
              <a:rPr lang="en-US" sz="1000" dirty="0" smtClean="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An evaluation of the </a:t>
            </a:r>
            <a:r>
              <a:rPr lang="en-US" sz="1000" dirty="0" err="1">
                <a:latin typeface="Times New Roman" panose="02020603050405020304" pitchFamily="18" charset="0"/>
                <a:cs typeface="Times New Roman" panose="02020603050405020304" pitchFamily="18" charset="0"/>
              </a:rPr>
              <a:t>rgb</a:t>
            </a:r>
            <a:r>
              <a:rPr lang="en-US" sz="1000" dirty="0">
                <a:latin typeface="Times New Roman" panose="02020603050405020304" pitchFamily="18" charset="0"/>
                <a:cs typeface="Times New Roman" panose="02020603050405020304" pitchFamily="18" charset="0"/>
              </a:rPr>
              <a:t>-d slam system,” in Robotics and </a:t>
            </a:r>
            <a:r>
              <a:rPr lang="en-US" sz="1000" dirty="0" smtClean="0">
                <a:latin typeface="Times New Roman" panose="02020603050405020304" pitchFamily="18" charset="0"/>
                <a:cs typeface="Times New Roman" panose="02020603050405020304" pitchFamily="18" charset="0"/>
              </a:rPr>
              <a:t>Automation (ICRA</a:t>
            </a:r>
            <a:r>
              <a:rPr lang="en-US" sz="1000" dirty="0">
                <a:latin typeface="Times New Roman" panose="02020603050405020304" pitchFamily="18" charset="0"/>
                <a:cs typeface="Times New Roman" panose="02020603050405020304" pitchFamily="18" charset="0"/>
              </a:rPr>
              <a:t>), 2012 IEEE International Conference on. IEEE, 2012, </a:t>
            </a:r>
            <a:r>
              <a:rPr lang="en-US" sz="1000" dirty="0" smtClean="0">
                <a:latin typeface="Times New Roman" panose="02020603050405020304" pitchFamily="18" charset="0"/>
                <a:cs typeface="Times New Roman" panose="02020603050405020304" pitchFamily="18" charset="0"/>
              </a:rPr>
              <a:t>pp. 1691–1696</a:t>
            </a:r>
            <a:r>
              <a:rPr lang="en-US" sz="1000" dirty="0">
                <a:latin typeface="Times New Roman" panose="02020603050405020304" pitchFamily="18" charset="0"/>
                <a:cs typeface="Times New Roman" panose="02020603050405020304" pitchFamily="18" charset="0"/>
              </a:rPr>
              <a:t>.</a:t>
            </a:r>
          </a:p>
          <a:p>
            <a:r>
              <a:rPr lang="en-US" sz="1000" dirty="0" smtClean="0">
                <a:latin typeface="Times New Roman" panose="02020603050405020304" pitchFamily="18" charset="0"/>
                <a:cs typeface="Times New Roman" panose="02020603050405020304" pitchFamily="18" charset="0"/>
              </a:rPr>
              <a:t>P</a:t>
            </a:r>
            <a:r>
              <a:rPr lang="en-US" sz="1000" dirty="0">
                <a:latin typeface="Times New Roman" panose="02020603050405020304" pitchFamily="18" charset="0"/>
                <a:cs typeface="Times New Roman" panose="02020603050405020304" pitchFamily="18" charset="0"/>
              </a:rPr>
              <a:t>. Newman and K. Ho, “Slam-loop closing with visually salient features</a:t>
            </a:r>
            <a:r>
              <a:rPr lang="en-US" sz="1000" dirty="0" smtClean="0">
                <a:latin typeface="Times New Roman" panose="02020603050405020304" pitchFamily="18" charset="0"/>
                <a:cs typeface="Times New Roman" panose="02020603050405020304" pitchFamily="18" charset="0"/>
              </a:rPr>
              <a:t>,” in </a:t>
            </a:r>
            <a:r>
              <a:rPr lang="en-US" sz="1000" dirty="0">
                <a:latin typeface="Times New Roman" panose="02020603050405020304" pitchFamily="18" charset="0"/>
                <a:cs typeface="Times New Roman" panose="02020603050405020304" pitchFamily="18" charset="0"/>
              </a:rPr>
              <a:t>Robotics and Automation, 2005. ICRA 2005. Proceedings </a:t>
            </a:r>
            <a:r>
              <a:rPr lang="en-US" sz="1000" dirty="0" smtClean="0">
                <a:latin typeface="Times New Roman" panose="02020603050405020304" pitchFamily="18" charset="0"/>
                <a:cs typeface="Times New Roman" panose="02020603050405020304" pitchFamily="18" charset="0"/>
              </a:rPr>
              <a:t>of the </a:t>
            </a:r>
            <a:r>
              <a:rPr lang="en-US" sz="1000" dirty="0">
                <a:latin typeface="Times New Roman" panose="02020603050405020304" pitchFamily="18" charset="0"/>
                <a:cs typeface="Times New Roman" panose="02020603050405020304" pitchFamily="18" charset="0"/>
              </a:rPr>
              <a:t>2005 </a:t>
            </a:r>
            <a:r>
              <a:rPr lang="en-US" sz="1000" dirty="0" smtClean="0">
                <a:latin typeface="Times New Roman" panose="02020603050405020304" pitchFamily="18" charset="0"/>
                <a:cs typeface="Times New Roman" panose="02020603050405020304" pitchFamily="18" charset="0"/>
              </a:rPr>
              <a:t>IEEE </a:t>
            </a:r>
            <a:r>
              <a:rPr lang="en-US" sz="1000" dirty="0">
                <a:latin typeface="Times New Roman" panose="02020603050405020304" pitchFamily="18" charset="0"/>
                <a:cs typeface="Times New Roman" panose="02020603050405020304" pitchFamily="18" charset="0"/>
              </a:rPr>
              <a:t>International Conference on. IEEE, 2005, pp. 635–642.</a:t>
            </a:r>
          </a:p>
          <a:p>
            <a:r>
              <a:rPr lang="en-US" sz="1000" dirty="0" smtClean="0">
                <a:latin typeface="Times New Roman" panose="02020603050405020304" pitchFamily="18" charset="0"/>
                <a:cs typeface="Times New Roman" panose="02020603050405020304" pitchFamily="18" charset="0"/>
              </a:rPr>
              <a:t>J</a:t>
            </a:r>
            <a:r>
              <a:rPr lang="en-US" sz="1000" dirty="0">
                <a:latin typeface="Times New Roman" panose="02020603050405020304" pitchFamily="18" charset="0"/>
                <a:cs typeface="Times New Roman" panose="02020603050405020304" pitchFamily="18" charset="0"/>
              </a:rPr>
              <a:t>. Du, C. Mouser, and W. Sheng, “Design and evaluation of a </a:t>
            </a:r>
            <a:r>
              <a:rPr lang="en-US" sz="1000" dirty="0" err="1" smtClean="0">
                <a:latin typeface="Times New Roman" panose="02020603050405020304" pitchFamily="18" charset="0"/>
                <a:cs typeface="Times New Roman" panose="02020603050405020304" pitchFamily="18" charset="0"/>
              </a:rPr>
              <a:t>teleoperated</a:t>
            </a:r>
            <a:r>
              <a:rPr lang="en-US" sz="1000" dirty="0" smtClean="0">
                <a:latin typeface="Times New Roman" panose="02020603050405020304" pitchFamily="18" charset="0"/>
                <a:cs typeface="Times New Roman" panose="02020603050405020304" pitchFamily="18" charset="0"/>
              </a:rPr>
              <a:t> robotic </a:t>
            </a:r>
            <a:r>
              <a:rPr lang="en-US" sz="1000" dirty="0">
                <a:latin typeface="Times New Roman" panose="02020603050405020304" pitchFamily="18" charset="0"/>
                <a:cs typeface="Times New Roman" panose="02020603050405020304" pitchFamily="18" charset="0"/>
              </a:rPr>
              <a:t>3-d mapping system using an </a:t>
            </a:r>
            <a:r>
              <a:rPr lang="en-US" sz="1000" dirty="0" err="1">
                <a:latin typeface="Times New Roman" panose="02020603050405020304" pitchFamily="18" charset="0"/>
                <a:cs typeface="Times New Roman" panose="02020603050405020304" pitchFamily="18" charset="0"/>
              </a:rPr>
              <a:t>rgb</a:t>
            </a:r>
            <a:r>
              <a:rPr lang="en-US" sz="1000" dirty="0">
                <a:latin typeface="Times New Roman" panose="02020603050405020304" pitchFamily="18" charset="0"/>
                <a:cs typeface="Times New Roman" panose="02020603050405020304" pitchFamily="18" charset="0"/>
              </a:rPr>
              <a:t>-d sensor.”</a:t>
            </a:r>
          </a:p>
          <a:p>
            <a:r>
              <a:rPr lang="en-US" sz="1000" dirty="0" smtClean="0">
                <a:latin typeface="Times New Roman" panose="02020603050405020304" pitchFamily="18" charset="0"/>
                <a:cs typeface="Times New Roman" panose="02020603050405020304" pitchFamily="18" charset="0"/>
              </a:rPr>
              <a:t>F</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Endres</a:t>
            </a:r>
            <a:r>
              <a:rPr lang="en-US" sz="1000" dirty="0">
                <a:latin typeface="Times New Roman" panose="02020603050405020304" pitchFamily="18" charset="0"/>
                <a:cs typeface="Times New Roman" panose="02020603050405020304" pitchFamily="18" charset="0"/>
              </a:rPr>
              <a:t>, J. Hess, J. Sturm, D. </a:t>
            </a:r>
            <a:r>
              <a:rPr lang="en-US" sz="1000" dirty="0" err="1">
                <a:latin typeface="Times New Roman" panose="02020603050405020304" pitchFamily="18" charset="0"/>
                <a:cs typeface="Times New Roman" panose="02020603050405020304" pitchFamily="18" charset="0"/>
              </a:rPr>
              <a:t>Cremers</a:t>
            </a:r>
            <a:r>
              <a:rPr lang="en-US" sz="1000" dirty="0">
                <a:latin typeface="Times New Roman" panose="02020603050405020304" pitchFamily="18" charset="0"/>
                <a:cs typeface="Times New Roman" panose="02020603050405020304" pitchFamily="18" charset="0"/>
              </a:rPr>
              <a:t>, and W. </a:t>
            </a:r>
            <a:r>
              <a:rPr lang="en-US" sz="1000" dirty="0" err="1">
                <a:latin typeface="Times New Roman" panose="02020603050405020304" pitchFamily="18" charset="0"/>
                <a:cs typeface="Times New Roman" panose="02020603050405020304" pitchFamily="18" charset="0"/>
              </a:rPr>
              <a:t>Burgard</a:t>
            </a:r>
            <a:r>
              <a:rPr lang="en-US" sz="1000" dirty="0">
                <a:latin typeface="Times New Roman" panose="02020603050405020304" pitchFamily="18" charset="0"/>
                <a:cs typeface="Times New Roman" panose="02020603050405020304" pitchFamily="18" charset="0"/>
              </a:rPr>
              <a:t>, “3-d </a:t>
            </a:r>
            <a:r>
              <a:rPr lang="en-US" sz="1000" dirty="0" smtClean="0">
                <a:latin typeface="Times New Roman" panose="02020603050405020304" pitchFamily="18" charset="0"/>
                <a:cs typeface="Times New Roman" panose="02020603050405020304" pitchFamily="18" charset="0"/>
              </a:rPr>
              <a:t>mapping with </a:t>
            </a:r>
            <a:r>
              <a:rPr lang="en-US" sz="1000" dirty="0">
                <a:latin typeface="Times New Roman" panose="02020603050405020304" pitchFamily="18" charset="0"/>
                <a:cs typeface="Times New Roman" panose="02020603050405020304" pitchFamily="18" charset="0"/>
              </a:rPr>
              <a:t>an </a:t>
            </a:r>
            <a:r>
              <a:rPr lang="en-US" sz="1000" dirty="0" err="1">
                <a:latin typeface="Times New Roman" panose="02020603050405020304" pitchFamily="18" charset="0"/>
                <a:cs typeface="Times New Roman" panose="02020603050405020304" pitchFamily="18" charset="0"/>
              </a:rPr>
              <a:t>rgb</a:t>
            </a:r>
            <a:r>
              <a:rPr lang="en-US" sz="1000" dirty="0">
                <a:latin typeface="Times New Roman" panose="02020603050405020304" pitchFamily="18" charset="0"/>
                <a:cs typeface="Times New Roman" panose="02020603050405020304" pitchFamily="18" charset="0"/>
              </a:rPr>
              <a:t>-d camera,” Robotics, IEEE Transactions on, vol. 30, no. </a:t>
            </a:r>
            <a:r>
              <a:rPr lang="en-US" sz="1000" dirty="0" smtClean="0">
                <a:latin typeface="Times New Roman" panose="02020603050405020304" pitchFamily="18" charset="0"/>
                <a:cs typeface="Times New Roman" panose="02020603050405020304" pitchFamily="18" charset="0"/>
              </a:rPr>
              <a:t>1, pp</a:t>
            </a:r>
            <a:r>
              <a:rPr lang="en-US" sz="1000" dirty="0">
                <a:latin typeface="Times New Roman" panose="02020603050405020304" pitchFamily="18" charset="0"/>
                <a:cs typeface="Times New Roman" panose="02020603050405020304" pitchFamily="18" charset="0"/>
              </a:rPr>
              <a:t>. 177–187, 2014.</a:t>
            </a:r>
          </a:p>
          <a:p>
            <a:r>
              <a:rPr lang="en-US" sz="1000" dirty="0" smtClean="0">
                <a:latin typeface="Times New Roman" panose="02020603050405020304" pitchFamily="18" charset="0"/>
                <a:cs typeface="Times New Roman" panose="02020603050405020304" pitchFamily="18" charset="0"/>
              </a:rPr>
              <a:t>M</a:t>
            </a:r>
            <a:r>
              <a:rPr lang="en-US" sz="1000" dirty="0">
                <a:latin typeface="Times New Roman" panose="02020603050405020304" pitchFamily="18" charset="0"/>
                <a:cs typeface="Times New Roman" panose="02020603050405020304" pitchFamily="18" charset="0"/>
              </a:rPr>
              <a:t>. Paton and J. </a:t>
            </a:r>
            <a:r>
              <a:rPr lang="en-US" sz="1000" dirty="0" err="1">
                <a:latin typeface="Times New Roman" panose="02020603050405020304" pitchFamily="18" charset="0"/>
                <a:cs typeface="Times New Roman" panose="02020603050405020304" pitchFamily="18" charset="0"/>
              </a:rPr>
              <a:t>Kosecka</a:t>
            </a:r>
            <a:r>
              <a:rPr lang="en-US" sz="1000" dirty="0">
                <a:latin typeface="Times New Roman" panose="02020603050405020304" pitchFamily="18" charset="0"/>
                <a:cs typeface="Times New Roman" panose="02020603050405020304" pitchFamily="18" charset="0"/>
              </a:rPr>
              <a:t>, “Adaptive </a:t>
            </a:r>
            <a:r>
              <a:rPr lang="en-US" sz="1000" dirty="0" err="1">
                <a:latin typeface="Times New Roman" panose="02020603050405020304" pitchFamily="18" charset="0"/>
                <a:cs typeface="Times New Roman" panose="02020603050405020304" pitchFamily="18" charset="0"/>
              </a:rPr>
              <a:t>rgb</a:t>
            </a:r>
            <a:r>
              <a:rPr lang="en-US" sz="1000" dirty="0">
                <a:latin typeface="Times New Roman" panose="02020603050405020304" pitchFamily="18" charset="0"/>
                <a:cs typeface="Times New Roman" panose="02020603050405020304" pitchFamily="18" charset="0"/>
              </a:rPr>
              <a:t>-d localization,” in Computer</a:t>
            </a:r>
          </a:p>
          <a:p>
            <a:r>
              <a:rPr lang="en-US" sz="1000" dirty="0">
                <a:latin typeface="Times New Roman" panose="02020603050405020304" pitchFamily="18" charset="0"/>
                <a:cs typeface="Times New Roman" panose="02020603050405020304" pitchFamily="18" charset="0"/>
              </a:rPr>
              <a:t>and Robot Vision (CRV), 2012 Ninth Conference on. IEEE, </a:t>
            </a:r>
            <a:r>
              <a:rPr lang="en-US" sz="1000" dirty="0" smtClean="0">
                <a:latin typeface="Times New Roman" panose="02020603050405020304" pitchFamily="18" charset="0"/>
                <a:cs typeface="Times New Roman" panose="02020603050405020304" pitchFamily="18" charset="0"/>
              </a:rPr>
              <a:t>2012, pp. 24–31.</a:t>
            </a:r>
          </a:p>
          <a:p>
            <a:r>
              <a:rPr lang="en-US" sz="1000" dirty="0" smtClean="0">
                <a:latin typeface="Times New Roman" panose="02020603050405020304" pitchFamily="18" charset="0"/>
                <a:cs typeface="Times New Roman" panose="02020603050405020304" pitchFamily="18" charset="0"/>
              </a:rPr>
              <a:t>P. Benavidez, M. Muppidi, P. Rad, J. Prevost, M. Jamshidi, and L</a:t>
            </a:r>
            <a:r>
              <a:rPr lang="en-US" sz="1000" dirty="0">
                <a:latin typeface="Times New Roman" panose="02020603050405020304" pitchFamily="18" charset="0"/>
                <a:cs typeface="Times New Roman" panose="02020603050405020304" pitchFamily="18" charset="0"/>
              </a:rPr>
              <a:t>. Brown, “Cloud-based </a:t>
            </a:r>
            <a:r>
              <a:rPr lang="en-US" sz="1000" dirty="0" err="1">
                <a:latin typeface="Times New Roman" panose="02020603050405020304" pitchFamily="18" charset="0"/>
                <a:cs typeface="Times New Roman" panose="02020603050405020304" pitchFamily="18" charset="0"/>
              </a:rPr>
              <a:t>realtime</a:t>
            </a:r>
            <a:r>
              <a:rPr lang="en-US" sz="1000" dirty="0">
                <a:latin typeface="Times New Roman" panose="02020603050405020304" pitchFamily="18" charset="0"/>
                <a:cs typeface="Times New Roman" panose="02020603050405020304" pitchFamily="18" charset="0"/>
              </a:rPr>
              <a:t> robotic visual slam,” in </a:t>
            </a:r>
            <a:r>
              <a:rPr lang="en-US" sz="1000" dirty="0" smtClean="0">
                <a:latin typeface="Times New Roman" panose="02020603050405020304" pitchFamily="18" charset="0"/>
                <a:cs typeface="Times New Roman" panose="02020603050405020304" pitchFamily="18" charset="0"/>
              </a:rPr>
              <a:t>Systems Conference </a:t>
            </a:r>
            <a:r>
              <a:rPr lang="en-US" sz="1000" dirty="0">
                <a:latin typeface="Times New Roman" panose="02020603050405020304" pitchFamily="18" charset="0"/>
                <a:cs typeface="Times New Roman" panose="02020603050405020304" pitchFamily="18" charset="0"/>
              </a:rPr>
              <a:t>(</a:t>
            </a:r>
            <a:r>
              <a:rPr lang="en-US" sz="1000" dirty="0" err="1">
                <a:latin typeface="Times New Roman" panose="02020603050405020304" pitchFamily="18" charset="0"/>
                <a:cs typeface="Times New Roman" panose="02020603050405020304" pitchFamily="18" charset="0"/>
              </a:rPr>
              <a:t>SysCon</a:t>
            </a:r>
            <a:r>
              <a:rPr lang="en-US" sz="1000" dirty="0">
                <a:latin typeface="Times New Roman" panose="02020603050405020304" pitchFamily="18" charset="0"/>
                <a:cs typeface="Times New Roman" panose="02020603050405020304" pitchFamily="18" charset="0"/>
              </a:rPr>
              <a:t>), 2015 9th Annual IEEE International, April </a:t>
            </a:r>
            <a:r>
              <a:rPr lang="en-US" sz="1000" dirty="0" smtClean="0">
                <a:latin typeface="Times New Roman" panose="02020603050405020304" pitchFamily="18" charset="0"/>
                <a:cs typeface="Times New Roman" panose="02020603050405020304" pitchFamily="18" charset="0"/>
              </a:rPr>
              <a:t>2015, pp</a:t>
            </a:r>
            <a:r>
              <a:rPr lang="en-US" sz="1000" dirty="0">
                <a:latin typeface="Times New Roman" panose="02020603050405020304" pitchFamily="18" charset="0"/>
                <a:cs typeface="Times New Roman" panose="02020603050405020304" pitchFamily="18" charset="0"/>
              </a:rPr>
              <a:t>. 773–777.</a:t>
            </a:r>
          </a:p>
          <a:p>
            <a:r>
              <a:rPr lang="en-US" sz="1000" dirty="0" smtClean="0">
                <a:latin typeface="Times New Roman" panose="02020603050405020304" pitchFamily="18" charset="0"/>
                <a:cs typeface="Times New Roman" panose="02020603050405020304" pitchFamily="18" charset="0"/>
              </a:rPr>
              <a:t>G</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Bradski</a:t>
            </a:r>
            <a:r>
              <a:rPr lang="en-US" sz="1000" dirty="0">
                <a:latin typeface="Times New Roman" panose="02020603050405020304" pitchFamily="18" charset="0"/>
                <a:cs typeface="Times New Roman" panose="02020603050405020304" pitchFamily="18" charset="0"/>
              </a:rPr>
              <a:t>, Dr. Dobb’s Journal of Software Tools</a:t>
            </a:r>
            <a:r>
              <a:rPr lang="en-US" sz="1000" dirty="0" smtClean="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46</a:t>
            </a:fld>
            <a:endParaRPr lang="en-US">
              <a:solidFill>
                <a:srgbClr val="FFFFFF"/>
              </a:solidFill>
            </a:endParaRPr>
          </a:p>
        </p:txBody>
      </p:sp>
      <p:pic>
        <p:nvPicPr>
          <p:cNvPr id="7" name="Picture 6"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8" name="Picture 7"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9" name="Content Placeholder 2"/>
          <p:cNvSpPr txBox="1">
            <a:spLocks/>
          </p:cNvSpPr>
          <p:nvPr/>
        </p:nvSpPr>
        <p:spPr bwMode="auto">
          <a:xfrm>
            <a:off x="6016625" y="1188721"/>
            <a:ext cx="5690693" cy="31655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rgbClr val="333333"/>
                </a:solidFill>
                <a:latin typeface="+mn-lt"/>
                <a:ea typeface="+mn-ea"/>
                <a:cs typeface="+mn-cs"/>
              </a:defRPr>
            </a:lvl1pPr>
            <a:lvl2pPr marL="742950" indent="-285750" algn="l" rtl="0" fontAlgn="base">
              <a:spcBef>
                <a:spcPct val="20000"/>
              </a:spcBef>
              <a:spcAft>
                <a:spcPct val="0"/>
              </a:spcAft>
              <a:buChar char="–"/>
              <a:defRPr sz="2800">
                <a:solidFill>
                  <a:srgbClr val="333333"/>
                </a:solidFill>
                <a:latin typeface="+mn-lt"/>
              </a:defRPr>
            </a:lvl2pPr>
            <a:lvl3pPr marL="1143000" indent="-228600" algn="l" rtl="0" fontAlgn="base">
              <a:spcBef>
                <a:spcPct val="20000"/>
              </a:spcBef>
              <a:spcAft>
                <a:spcPct val="0"/>
              </a:spcAft>
              <a:buChar char="•"/>
              <a:defRPr sz="2400">
                <a:solidFill>
                  <a:srgbClr val="333333"/>
                </a:solidFill>
                <a:latin typeface="+mn-lt"/>
              </a:defRPr>
            </a:lvl3pPr>
            <a:lvl4pPr marL="1600200" indent="-228600" algn="l" rtl="0" fontAlgn="base">
              <a:spcBef>
                <a:spcPct val="20000"/>
              </a:spcBef>
              <a:spcAft>
                <a:spcPct val="0"/>
              </a:spcAft>
              <a:buChar char="–"/>
              <a:defRPr sz="2000">
                <a:solidFill>
                  <a:srgbClr val="333333"/>
                </a:solidFill>
                <a:latin typeface="+mn-lt"/>
              </a:defRPr>
            </a:lvl4pPr>
            <a:lvl5pPr marL="2057400" indent="-228600" algn="l" rtl="0" fontAlgn="base">
              <a:spcBef>
                <a:spcPct val="20000"/>
              </a:spcBef>
              <a:spcAft>
                <a:spcPct val="0"/>
              </a:spcAft>
              <a:buChar char="»"/>
              <a:defRPr sz="2000">
                <a:solidFill>
                  <a:srgbClr val="333333"/>
                </a:solidFill>
                <a:latin typeface="+mn-lt"/>
              </a:defRPr>
            </a:lvl5pPr>
            <a:lvl6pPr marL="2514600" indent="-228600" algn="l" rtl="0" fontAlgn="base">
              <a:spcBef>
                <a:spcPct val="20000"/>
              </a:spcBef>
              <a:spcAft>
                <a:spcPct val="0"/>
              </a:spcAft>
              <a:buChar char="»"/>
              <a:defRPr sz="2000">
                <a:solidFill>
                  <a:srgbClr val="333333"/>
                </a:solidFill>
                <a:latin typeface="+mn-lt"/>
              </a:defRPr>
            </a:lvl6pPr>
            <a:lvl7pPr marL="2971800" indent="-228600" algn="l" rtl="0" fontAlgn="base">
              <a:spcBef>
                <a:spcPct val="20000"/>
              </a:spcBef>
              <a:spcAft>
                <a:spcPct val="0"/>
              </a:spcAft>
              <a:buChar char="»"/>
              <a:defRPr sz="2000">
                <a:solidFill>
                  <a:srgbClr val="333333"/>
                </a:solidFill>
                <a:latin typeface="+mn-lt"/>
              </a:defRPr>
            </a:lvl7pPr>
            <a:lvl8pPr marL="3429000" indent="-228600" algn="l" rtl="0" fontAlgn="base">
              <a:spcBef>
                <a:spcPct val="20000"/>
              </a:spcBef>
              <a:spcAft>
                <a:spcPct val="0"/>
              </a:spcAft>
              <a:buChar char="»"/>
              <a:defRPr sz="2000">
                <a:solidFill>
                  <a:srgbClr val="333333"/>
                </a:solidFill>
                <a:latin typeface="+mn-lt"/>
              </a:defRPr>
            </a:lvl8pPr>
            <a:lvl9pPr marL="3886200" indent="-228600" algn="l" rtl="0" fontAlgn="base">
              <a:spcBef>
                <a:spcPct val="20000"/>
              </a:spcBef>
              <a:spcAft>
                <a:spcPct val="0"/>
              </a:spcAft>
              <a:buChar char="»"/>
              <a:defRPr sz="2000">
                <a:solidFill>
                  <a:srgbClr val="333333"/>
                </a:solidFill>
                <a:latin typeface="+mn-lt"/>
              </a:defRPr>
            </a:lvl9pPr>
          </a:lstStyle>
          <a:p>
            <a:r>
              <a:rPr lang="en-US" sz="1000" kern="0" dirty="0" smtClean="0">
                <a:latin typeface="Times New Roman" panose="02020603050405020304" pitchFamily="18" charset="0"/>
                <a:cs typeface="Times New Roman" panose="02020603050405020304" pitchFamily="18" charset="0"/>
              </a:rPr>
              <a:t>R. B. </a:t>
            </a:r>
            <a:r>
              <a:rPr lang="en-US" sz="1000" kern="0" dirty="0" err="1" smtClean="0">
                <a:latin typeface="Times New Roman" panose="02020603050405020304" pitchFamily="18" charset="0"/>
                <a:cs typeface="Times New Roman" panose="02020603050405020304" pitchFamily="18" charset="0"/>
              </a:rPr>
              <a:t>Rusu</a:t>
            </a:r>
            <a:r>
              <a:rPr lang="en-US" sz="1000" kern="0" dirty="0" smtClean="0">
                <a:latin typeface="Times New Roman" panose="02020603050405020304" pitchFamily="18" charset="0"/>
                <a:cs typeface="Times New Roman" panose="02020603050405020304" pitchFamily="18" charset="0"/>
              </a:rPr>
              <a:t> and S. Cousins, “3D is here: Point Cloud Library (PCL),” in IEEE International Conference on Robotics and Automation (ICRA), Shanghai, China, May 9-13 2011.</a:t>
            </a:r>
          </a:p>
          <a:p>
            <a:r>
              <a:rPr lang="en-US" sz="1000" kern="0" dirty="0" smtClean="0">
                <a:latin typeface="Times New Roman" panose="02020603050405020304" pitchFamily="18" charset="0"/>
                <a:cs typeface="Times New Roman" panose="02020603050405020304" pitchFamily="18" charset="0"/>
              </a:rPr>
              <a:t>M. Quigley, K. Conley, B. </a:t>
            </a:r>
            <a:r>
              <a:rPr lang="en-US" sz="1000" kern="0" dirty="0" err="1" smtClean="0">
                <a:latin typeface="Times New Roman" panose="02020603050405020304" pitchFamily="18" charset="0"/>
                <a:cs typeface="Times New Roman" panose="02020603050405020304" pitchFamily="18" charset="0"/>
              </a:rPr>
              <a:t>Gerkey</a:t>
            </a:r>
            <a:r>
              <a:rPr lang="en-US" sz="1000" kern="0" dirty="0" smtClean="0">
                <a:latin typeface="Times New Roman" panose="02020603050405020304" pitchFamily="18" charset="0"/>
                <a:cs typeface="Times New Roman" panose="02020603050405020304" pitchFamily="18" charset="0"/>
              </a:rPr>
              <a:t>, J. Faust, T. Foote, J. </a:t>
            </a:r>
            <a:r>
              <a:rPr lang="en-US" sz="1000" kern="0" dirty="0" err="1" smtClean="0">
                <a:latin typeface="Times New Roman" panose="02020603050405020304" pitchFamily="18" charset="0"/>
                <a:cs typeface="Times New Roman" panose="02020603050405020304" pitchFamily="18" charset="0"/>
              </a:rPr>
              <a:t>Leibs</a:t>
            </a:r>
            <a:r>
              <a:rPr lang="en-US" sz="1000" kern="0" dirty="0" smtClean="0">
                <a:latin typeface="Times New Roman" panose="02020603050405020304" pitchFamily="18" charset="0"/>
                <a:cs typeface="Times New Roman" panose="02020603050405020304" pitchFamily="18" charset="0"/>
              </a:rPr>
              <a:t>, R. Wheeler, and A. Y. Ng, “</a:t>
            </a:r>
            <a:r>
              <a:rPr lang="en-US" sz="1000" kern="0" dirty="0" err="1" smtClean="0">
                <a:latin typeface="Times New Roman" panose="02020603050405020304" pitchFamily="18" charset="0"/>
                <a:cs typeface="Times New Roman" panose="02020603050405020304" pitchFamily="18" charset="0"/>
              </a:rPr>
              <a:t>Ros</a:t>
            </a:r>
            <a:r>
              <a:rPr lang="en-US" sz="1000" kern="0" dirty="0" smtClean="0">
                <a:latin typeface="Times New Roman" panose="02020603050405020304" pitchFamily="18" charset="0"/>
                <a:cs typeface="Times New Roman" panose="02020603050405020304" pitchFamily="18" charset="0"/>
              </a:rPr>
              <a:t>: an open-source robot operating system,” in ICRA workshop on open source software, vol. 3, no. 3.2, 2009, p. 5.</a:t>
            </a:r>
          </a:p>
          <a:p>
            <a:r>
              <a:rPr lang="en-US" sz="1000" kern="0" dirty="0" smtClean="0">
                <a:latin typeface="Times New Roman" panose="02020603050405020304" pitchFamily="18" charset="0"/>
                <a:cs typeface="Times New Roman" panose="02020603050405020304" pitchFamily="18" charset="0"/>
              </a:rPr>
              <a:t>P. Benavidez, M. Muppidi, and M. Jamshidi, “Improving visual slam algorithms for use in </a:t>
            </a:r>
            <a:r>
              <a:rPr lang="en-US" sz="1000" kern="0" dirty="0" err="1" smtClean="0">
                <a:latin typeface="Times New Roman" panose="02020603050405020304" pitchFamily="18" charset="0"/>
                <a:cs typeface="Times New Roman" panose="02020603050405020304" pitchFamily="18" charset="0"/>
              </a:rPr>
              <a:t>realtime</a:t>
            </a:r>
            <a:r>
              <a:rPr lang="en-US" sz="1000" kern="0" dirty="0" smtClean="0">
                <a:latin typeface="Times New Roman" panose="02020603050405020304" pitchFamily="18" charset="0"/>
                <a:cs typeface="Times New Roman" panose="02020603050405020304" pitchFamily="18" charset="0"/>
              </a:rPr>
              <a:t> robotic applications,” in World Automation Congress (WAC), 2014, Aug 2014, pp. 1–6.</a:t>
            </a:r>
          </a:p>
          <a:p>
            <a:r>
              <a:rPr lang="en-US" sz="1000" kern="0" dirty="0" smtClean="0">
                <a:latin typeface="Times New Roman" panose="02020603050405020304" pitchFamily="18" charset="0"/>
                <a:cs typeface="Times New Roman" panose="02020603050405020304" pitchFamily="18" charset="0"/>
              </a:rPr>
              <a:t>D. Wang and D. Liu, “Sift-preserving compression of mobile-captured license plate images for recognition,” in Wireless Communications and Signal Processing (WCSP), 2014 Sixth International Conference on. IEEE, 2014, pp. 1–5.</a:t>
            </a:r>
          </a:p>
          <a:p>
            <a:r>
              <a:rPr lang="en-US" sz="1000" kern="0" dirty="0" smtClean="0">
                <a:latin typeface="Times New Roman" panose="02020603050405020304" pitchFamily="18" charset="0"/>
                <a:cs typeface="Times New Roman" panose="02020603050405020304" pitchFamily="18" charset="0"/>
              </a:rPr>
              <a:t>Y. Qin, H. Xu, and H. Chen, “Image feature points matching via improved orb,” in Progress in Informatics and Computing (PIC), 2014 International Conference on. IEEE, 2014, pp. 204–208.</a:t>
            </a:r>
          </a:p>
          <a:p>
            <a:r>
              <a:rPr lang="en-US" sz="1000" kern="0" dirty="0" smtClean="0">
                <a:latin typeface="Times New Roman" panose="02020603050405020304" pitchFamily="18" charset="0"/>
                <a:cs typeface="Times New Roman" panose="02020603050405020304" pitchFamily="18" charset="0"/>
              </a:rPr>
              <a:t>M. Du, J. Wang, J. Li, H. Cao, G. Cui, J. Fang, J. </a:t>
            </a:r>
            <a:r>
              <a:rPr lang="en-US" sz="1000" kern="0" dirty="0" err="1" smtClean="0">
                <a:latin typeface="Times New Roman" panose="02020603050405020304" pitchFamily="18" charset="0"/>
                <a:cs typeface="Times New Roman" panose="02020603050405020304" pitchFamily="18" charset="0"/>
              </a:rPr>
              <a:t>Lv</a:t>
            </a:r>
            <a:r>
              <a:rPr lang="en-US" sz="1000" kern="0" dirty="0" smtClean="0">
                <a:latin typeface="Times New Roman" panose="02020603050405020304" pitchFamily="18" charset="0"/>
                <a:cs typeface="Times New Roman" panose="02020603050405020304" pitchFamily="18" charset="0"/>
              </a:rPr>
              <a:t>, and X. Chen, “Robot robust object recognition based on fast surf feature matching,” in Chinese Automation Congress (CAC), 2013. IEEE, 2013, pp. 581–586.</a:t>
            </a:r>
          </a:p>
        </p:txBody>
      </p:sp>
    </p:spTree>
    <p:extLst>
      <p:ext uri="{BB962C8B-B14F-4D97-AF65-F5344CB8AC3E}">
        <p14:creationId xmlns:p14="http://schemas.microsoft.com/office/powerpoint/2010/main" val="11500684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47</a:t>
            </a:fld>
            <a:endParaRPr lang="en-US">
              <a:solidFill>
                <a:srgbClr val="FFFFFF"/>
              </a:solidFill>
            </a:endParaRPr>
          </a:p>
        </p:txBody>
      </p:sp>
      <p:sp>
        <p:nvSpPr>
          <p:cNvPr id="10" name="Title 9"/>
          <p:cNvSpPr>
            <a:spLocks noGrp="1"/>
          </p:cNvSpPr>
          <p:nvPr>
            <p:ph type="title"/>
          </p:nvPr>
        </p:nvSpPr>
        <p:spPr>
          <a:xfrm>
            <a:off x="609600" y="2865993"/>
            <a:ext cx="10972800" cy="961642"/>
          </a:xfrm>
          <a:effectLst/>
        </p:spPr>
        <p:txBody>
          <a:bodyPr/>
          <a:lstStyle/>
          <a:p>
            <a:r>
              <a:rPr lang="en-US" dirty="0" smtClean="0">
                <a:solidFill>
                  <a:schemeClr val="tx1"/>
                </a:solidFill>
                <a:latin typeface="Times New Roman" panose="02020603050405020304" pitchFamily="18" charset="0"/>
                <a:cs typeface="Times New Roman" panose="02020603050405020304" pitchFamily="18" charset="0"/>
              </a:rPr>
              <a:t>Thank You for Your Time</a:t>
            </a: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9321603" y="605028"/>
            <a:ext cx="2143125" cy="4592411"/>
          </a:xfrm>
          <a:prstGeom prst="rect">
            <a:avLst/>
          </a:prstGeom>
        </p:spPr>
      </p:pic>
      <p:pic>
        <p:nvPicPr>
          <p:cNvPr id="11" name="Picture 10"/>
          <p:cNvPicPr>
            <a:picLocks noChangeAspect="1"/>
          </p:cNvPicPr>
          <p:nvPr/>
        </p:nvPicPr>
        <p:blipFill>
          <a:blip r:embed="rId4"/>
          <a:stretch>
            <a:fillRect/>
          </a:stretch>
        </p:blipFill>
        <p:spPr>
          <a:xfrm>
            <a:off x="0" y="2628900"/>
            <a:ext cx="2952750" cy="36861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98" y="673240"/>
            <a:ext cx="1138897" cy="923429"/>
          </a:xfrm>
          <a:prstGeom prst="rect">
            <a:avLst/>
          </a:prstGeom>
        </p:spPr>
      </p:pic>
      <p:pic>
        <p:nvPicPr>
          <p:cNvPr id="8" name="Picture 7" descr="http://ace.wacong.org/Assets/images/acelogo.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6400" y="4978399"/>
            <a:ext cx="1452648" cy="1336675"/>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150489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684841"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Introduction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577341"/>
            <a:ext cx="10972800" cy="4548824"/>
          </a:xfrm>
          <a:effectLst/>
        </p:spPr>
        <p:txBody>
          <a:bodyPr/>
          <a:lstStyle/>
          <a:p>
            <a:r>
              <a:rPr lang="en-US" dirty="0" smtClean="0">
                <a:solidFill>
                  <a:schemeClr val="tx1"/>
                </a:solidFill>
                <a:latin typeface="Times New Roman" panose="02020603050405020304" pitchFamily="18" charset="0"/>
                <a:cs typeface="Times New Roman" panose="02020603050405020304" pitchFamily="18" charset="0"/>
              </a:rPr>
              <a:t>Industrial robots- manipulators</a:t>
            </a:r>
          </a:p>
          <a:p>
            <a:pPr lvl="1"/>
            <a:r>
              <a:rPr lang="en-US" dirty="0" smtClean="0">
                <a:solidFill>
                  <a:schemeClr val="tx1"/>
                </a:solidFill>
                <a:latin typeface="Times New Roman" panose="02020603050405020304" pitchFamily="18" charset="0"/>
                <a:cs typeface="Times New Roman" panose="02020603050405020304" pitchFamily="18" charset="0"/>
              </a:rPr>
              <a:t>Foundation of robotics.</a:t>
            </a:r>
            <a:endParaRPr lang="en-US" dirty="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Service Robots</a:t>
            </a:r>
          </a:p>
          <a:p>
            <a:pPr lvl="1"/>
            <a:r>
              <a:rPr lang="en-US" dirty="0" smtClean="0">
                <a:solidFill>
                  <a:schemeClr val="tx1"/>
                </a:solidFill>
                <a:latin typeface="Times New Roman" panose="02020603050405020304" pitchFamily="18" charset="0"/>
                <a:cs typeface="Times New Roman" panose="02020603050405020304" pitchFamily="18" charset="0"/>
              </a:rPr>
              <a:t>Domestic robots, assistants and office boys.</a:t>
            </a:r>
            <a:endParaRPr lang="en-US" dirty="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Mobile Robots</a:t>
            </a:r>
          </a:p>
          <a:p>
            <a:pPr lvl="1"/>
            <a:r>
              <a:rPr lang="en-US" dirty="0" smtClean="0">
                <a:solidFill>
                  <a:schemeClr val="tx1"/>
                </a:solidFill>
                <a:latin typeface="Times New Roman" panose="02020603050405020304" pitchFamily="18" charset="0"/>
                <a:cs typeface="Times New Roman" panose="02020603050405020304" pitchFamily="18" charset="0"/>
              </a:rPr>
              <a:t>An automatic electro-mechanical machine with locomotion.</a:t>
            </a:r>
            <a:endParaRPr lang="en-US" dirty="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Humanoid Robots</a:t>
            </a:r>
          </a:p>
          <a:p>
            <a:pPr lvl="1"/>
            <a:r>
              <a:rPr lang="en-US"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 </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robot that built into human body shape to perform the tasks using the equipment that developed for </a:t>
            </a:r>
            <a:r>
              <a:rPr lang="en-US"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humans, in the same environment</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effectLst/>
        </p:spPr>
        <p:txBody>
          <a:bodyPr/>
          <a:lstStyle/>
          <a:p>
            <a:fld id="{97E8C730-66A7-4CEE-8135-0CF894454D68}" type="slidenum">
              <a:rPr lang="en-US" smtClean="0">
                <a:solidFill>
                  <a:srgbClr val="FFFFFF"/>
                </a:solidFill>
                <a:latin typeface="Times New Roman" panose="02020603050405020304" pitchFamily="18" charset="0"/>
                <a:cs typeface="Times New Roman" panose="02020603050405020304" pitchFamily="18" charset="0"/>
              </a:rPr>
              <a:pPr/>
              <a:t>5</a:t>
            </a:fld>
            <a:endParaRPr lang="en-US">
              <a:solidFill>
                <a:srgbClr val="FFFFFF"/>
              </a:solidFill>
              <a:latin typeface="Times New Roman" panose="02020603050405020304" pitchFamily="18" charset="0"/>
              <a:cs typeface="Times New Roman" panose="02020603050405020304" pitchFamily="18" charset="0"/>
            </a:endParaRPr>
          </a:p>
        </p:txBody>
      </p:sp>
      <p:sp>
        <p:nvSpPr>
          <p:cNvPr id="6" name="Oval 5"/>
          <p:cNvSpPr/>
          <p:nvPr/>
        </p:nvSpPr>
        <p:spPr bwMode="auto">
          <a:xfrm>
            <a:off x="10696504"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sp>
        <p:nvSpPr>
          <p:cNvPr id="7" name="Oval 6"/>
          <p:cNvSpPr/>
          <p:nvPr/>
        </p:nvSpPr>
        <p:spPr bwMode="auto">
          <a:xfrm>
            <a:off x="10928208"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sp>
        <p:nvSpPr>
          <p:cNvPr id="8" name="Oval 7"/>
          <p:cNvSpPr/>
          <p:nvPr/>
        </p:nvSpPr>
        <p:spPr bwMode="auto">
          <a:xfrm>
            <a:off x="11154013"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sp>
        <p:nvSpPr>
          <p:cNvPr id="9" name="Oval 8"/>
          <p:cNvSpPr/>
          <p:nvPr/>
        </p:nvSpPr>
        <p:spPr bwMode="auto">
          <a:xfrm>
            <a:off x="11385717"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pic>
        <p:nvPicPr>
          <p:cNvPr id="12" name="Picture 11"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0" name="Picture 9" descr="http://ace.wacong.org/Assets/images/acelogo.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2817644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459036" cy="1143000"/>
          </a:xfrm>
          <a:effectLst/>
        </p:spPr>
        <p:txBody>
          <a:bodyPr/>
          <a:lstStyle/>
          <a:p>
            <a:pPr algn="l"/>
            <a:r>
              <a:rPr lang="en-US" dirty="0" smtClean="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effectLst/>
        </p:spPr>
        <p:txBody>
          <a:bodyPr/>
          <a:lstStyle/>
          <a:p>
            <a:fld id="{97E8C730-66A7-4CEE-8135-0CF894454D68}" type="slidenum">
              <a:rPr lang="en-US" smtClean="0">
                <a:solidFill>
                  <a:srgbClr val="FFFFFF"/>
                </a:solidFill>
                <a:latin typeface="Times New Roman" panose="02020603050405020304" pitchFamily="18" charset="0"/>
                <a:cs typeface="Times New Roman" panose="02020603050405020304" pitchFamily="18" charset="0"/>
              </a:rPr>
              <a:pPr/>
              <a:t>6</a:t>
            </a:fld>
            <a:endParaRPr lang="en-US">
              <a:solidFill>
                <a:srgbClr val="FFFFFF"/>
              </a:solidFill>
              <a:latin typeface="Times New Roman" panose="02020603050405020304" pitchFamily="18" charset="0"/>
              <a:cs typeface="Times New Roman" panose="02020603050405020304" pitchFamily="18" charset="0"/>
            </a:endParaRPr>
          </a:p>
        </p:txBody>
      </p:sp>
      <p:sp>
        <p:nvSpPr>
          <p:cNvPr id="6" name="Oval 5"/>
          <p:cNvSpPr/>
          <p:nvPr/>
        </p:nvSpPr>
        <p:spPr bwMode="auto">
          <a:xfrm>
            <a:off x="10696504"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sp>
        <p:nvSpPr>
          <p:cNvPr id="7" name="Oval 6"/>
          <p:cNvSpPr/>
          <p:nvPr/>
        </p:nvSpPr>
        <p:spPr bwMode="auto">
          <a:xfrm>
            <a:off x="10928208" y="609600"/>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sp>
        <p:nvSpPr>
          <p:cNvPr id="8" name="Oval 7"/>
          <p:cNvSpPr/>
          <p:nvPr/>
        </p:nvSpPr>
        <p:spPr bwMode="auto">
          <a:xfrm>
            <a:off x="11154013"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sp>
        <p:nvSpPr>
          <p:cNvPr id="9" name="Oval 8"/>
          <p:cNvSpPr/>
          <p:nvPr/>
        </p:nvSpPr>
        <p:spPr bwMode="auto">
          <a:xfrm>
            <a:off x="11385717"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Times New Roman" panose="02020603050405020304" pitchFamily="18" charset="0"/>
              <a:cs typeface="Times New Roman" panose="02020603050405020304" pitchFamily="18" charset="0"/>
            </a:endParaRPr>
          </a:p>
        </p:txBody>
      </p:sp>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3064497" y="3262542"/>
            <a:ext cx="2214239" cy="2621177"/>
          </a:xfrm>
          <a:prstGeom prst="rect">
            <a:avLst/>
          </a:prstGeom>
        </p:spPr>
      </p:pic>
      <p:pic>
        <p:nvPicPr>
          <p:cNvPr id="12" name="Picture 11"/>
          <p:cNvPicPr/>
          <p:nvPr/>
        </p:nvPicPr>
        <p:blipFill>
          <a:blip r:embed="rId4">
            <a:extLst>
              <a:ext uri="{28A0092B-C50C-407E-A947-70E740481C1C}">
                <a14:useLocalDpi xmlns:a14="http://schemas.microsoft.com/office/drawing/2010/main" val="0"/>
              </a:ext>
            </a:extLst>
          </a:blip>
          <a:stretch>
            <a:fillRect/>
          </a:stretch>
        </p:blipFill>
        <p:spPr>
          <a:xfrm>
            <a:off x="5509823" y="1711004"/>
            <a:ext cx="2318968" cy="4301176"/>
          </a:xfrm>
          <a:prstGeom prst="rect">
            <a:avLst/>
          </a:prstGeom>
        </p:spPr>
      </p:pic>
      <p:pic>
        <p:nvPicPr>
          <p:cNvPr id="14" name="Picture 13"/>
          <p:cNvPicPr/>
          <p:nvPr/>
        </p:nvPicPr>
        <p:blipFill>
          <a:blip r:embed="rId5">
            <a:extLst>
              <a:ext uri="{28A0092B-C50C-407E-A947-70E740481C1C}">
                <a14:useLocalDpi xmlns:a14="http://schemas.microsoft.com/office/drawing/2010/main" val="0"/>
              </a:ext>
            </a:extLst>
          </a:blip>
          <a:stretch>
            <a:fillRect/>
          </a:stretch>
        </p:blipFill>
        <p:spPr>
          <a:xfrm>
            <a:off x="8269314" y="1023471"/>
            <a:ext cx="2984090" cy="1858022"/>
          </a:xfrm>
          <a:prstGeom prst="rect">
            <a:avLst/>
          </a:prstGeom>
        </p:spPr>
      </p:pic>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7934632" y="3052916"/>
            <a:ext cx="3647768" cy="2959264"/>
          </a:xfrm>
          <a:prstGeom prst="rect">
            <a:avLst/>
          </a:prstGeom>
        </p:spPr>
      </p:pic>
      <p:sp>
        <p:nvSpPr>
          <p:cNvPr id="17" name="TextBox 16"/>
          <p:cNvSpPr txBox="1"/>
          <p:nvPr/>
        </p:nvSpPr>
        <p:spPr>
          <a:xfrm>
            <a:off x="9590255" y="6012180"/>
            <a:ext cx="2097986" cy="276999"/>
          </a:xfrm>
          <a:prstGeom prst="rect">
            <a:avLst/>
          </a:prstGeom>
          <a:noFill/>
        </p:spPr>
        <p:txBody>
          <a:bodyPr wrap="square" rtlCol="0">
            <a:spAutoFit/>
          </a:bodyPr>
          <a:lstStyle/>
          <a:p>
            <a:pPr algn="r"/>
            <a:r>
              <a:rPr lang="en-US" sz="600" dirty="0" smtClean="0"/>
              <a:t>Pictures are from different sources </a:t>
            </a:r>
          </a:p>
          <a:p>
            <a:pPr algn="r"/>
            <a:r>
              <a:rPr lang="en-US" sz="600" dirty="0" smtClean="0"/>
              <a:t>For courtesies look for references</a:t>
            </a:r>
            <a:endParaRPr lang="en-US" sz="600" dirty="0"/>
          </a:p>
        </p:txBody>
      </p:sp>
      <p:pic>
        <p:nvPicPr>
          <p:cNvPr id="20" name="Picture 19" descr="http://ace.wacong.org/Assets/images/acelogo.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pic>
        <p:nvPicPr>
          <p:cNvPr id="1026" name="Picture 2" descr="http://dronelife.com/wp-content/uploads/2014/11/Parrot-Bebop-Drone_Red_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1080" y="1238865"/>
            <a:ext cx="4489404" cy="202367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http://www.gaitech.hk/proimg/Turtlebot2/Turtlebot2.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http://www.gaitech.hk/proimg/Turtlebot2/Turtlebot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080" y="3052916"/>
            <a:ext cx="2469408" cy="29592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http://ace.wacong.org/Assets/images/acelogo.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Tree>
    <p:extLst>
      <p:ext uri="{BB962C8B-B14F-4D97-AF65-F5344CB8AC3E}">
        <p14:creationId xmlns:p14="http://schemas.microsoft.com/office/powerpoint/2010/main" val="594112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10849"/>
            <a:ext cx="8459036"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Methodology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608709"/>
            <a:ext cx="10972800" cy="4144963"/>
          </a:xfrm>
          <a:effectLst/>
        </p:spPr>
        <p:txBody>
          <a:bodyPr/>
          <a:lstStyle/>
          <a:p>
            <a:r>
              <a:rPr lang="en-US" dirty="0">
                <a:solidFill>
                  <a:schemeClr val="tx1"/>
                </a:solidFill>
                <a:latin typeface="Times New Roman" panose="02020603050405020304" pitchFamily="18" charset="0"/>
                <a:cs typeface="Times New Roman" panose="02020603050405020304" pitchFamily="18" charset="0"/>
              </a:rPr>
              <a:t>According to </a:t>
            </a:r>
            <a:r>
              <a:rPr lang="en-US" dirty="0" smtClean="0">
                <a:solidFill>
                  <a:schemeClr val="tx1"/>
                </a:solidFill>
                <a:latin typeface="Times New Roman" panose="02020603050405020304" pitchFamily="18" charset="0"/>
                <a:cs typeface="Times New Roman" panose="02020603050405020304" pitchFamily="18" charset="0"/>
              </a:rPr>
              <a:t>International Federation of Robotics (IFR), </a:t>
            </a:r>
            <a:r>
              <a:rPr lang="en-US" dirty="0">
                <a:solidFill>
                  <a:schemeClr val="tx1"/>
                </a:solidFill>
                <a:latin typeface="Times New Roman" panose="02020603050405020304" pitchFamily="18" charset="0"/>
                <a:cs typeface="Times New Roman" panose="02020603050405020304" pitchFamily="18" charset="0"/>
              </a:rPr>
              <a:t>the number of sales for industrial </a:t>
            </a:r>
            <a:r>
              <a:rPr lang="en-US" dirty="0" smtClean="0">
                <a:solidFill>
                  <a:schemeClr val="tx1"/>
                </a:solidFill>
                <a:latin typeface="Times New Roman" panose="02020603050405020304" pitchFamily="18" charset="0"/>
                <a:cs typeface="Times New Roman" panose="02020603050405020304" pitchFamily="18" charset="0"/>
              </a:rPr>
              <a:t>robots, “…</a:t>
            </a:r>
            <a:r>
              <a:rPr lang="en-US" i="1" dirty="0">
                <a:solidFill>
                  <a:schemeClr val="tx1"/>
                </a:solidFill>
                <a:latin typeface="Times New Roman" panose="02020603050405020304" pitchFamily="18" charset="0"/>
                <a:cs typeface="Times New Roman" panose="02020603050405020304" pitchFamily="18" charset="0"/>
              </a:rPr>
              <a:t>more than 200,000 industrial robots will be installed in </a:t>
            </a:r>
            <a:r>
              <a:rPr lang="en-US" i="1" dirty="0" smtClean="0">
                <a:solidFill>
                  <a:schemeClr val="tx1"/>
                </a:solidFill>
                <a:latin typeface="Times New Roman" panose="02020603050405020304" pitchFamily="18" charset="0"/>
                <a:cs typeface="Times New Roman" panose="02020603050405020304" pitchFamily="18" charset="0"/>
              </a:rPr>
              <a:t>worldwide in 2014, 15</a:t>
            </a:r>
            <a:r>
              <a:rPr lang="en-US" i="1" dirty="0">
                <a:solidFill>
                  <a:schemeClr val="tx1"/>
                </a:solidFill>
                <a:latin typeface="Times New Roman" panose="02020603050405020304" pitchFamily="18" charset="0"/>
                <a:cs typeface="Times New Roman" panose="02020603050405020304" pitchFamily="18" charset="0"/>
              </a:rPr>
              <a:t>% more than in </a:t>
            </a:r>
            <a:r>
              <a:rPr lang="en-US" i="1" dirty="0" smtClean="0">
                <a:solidFill>
                  <a:schemeClr val="tx1"/>
                </a:solidFill>
                <a:latin typeface="Times New Roman" panose="02020603050405020304" pitchFamily="18" charset="0"/>
                <a:cs typeface="Times New Roman" panose="02020603050405020304" pitchFamily="18" charset="0"/>
              </a:rPr>
              <a:t>2013.</a:t>
            </a:r>
            <a:r>
              <a:rPr lang="en-US" dirty="0" smtClean="0">
                <a:solidFill>
                  <a:schemeClr val="tx1"/>
                </a:solidFill>
                <a:latin typeface="Times New Roman" panose="02020603050405020304" pitchFamily="18" charset="0"/>
                <a:cs typeface="Times New Roman" panose="02020603050405020304" pitchFamily="18" charset="0"/>
              </a:rPr>
              <a:t>”</a:t>
            </a:r>
          </a:p>
          <a:p>
            <a:r>
              <a:rPr lang="en-US"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Due to human </a:t>
            </a:r>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interactions and </a:t>
            </a:r>
            <a:r>
              <a:rPr lang="en-US" dirty="0" smtClean="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improved vision capabilities.</a:t>
            </a:r>
          </a:p>
          <a:p>
            <a:r>
              <a:rPr lang="en-US" dirty="0" smtClean="0">
                <a:solidFill>
                  <a:schemeClr val="tx1"/>
                </a:solidFill>
                <a:latin typeface="Times New Roman" panose="02020603050405020304" pitchFamily="18" charset="0"/>
                <a:cs typeface="Times New Roman" panose="02020603050405020304" pitchFamily="18" charset="0"/>
              </a:rPr>
              <a:t>Robots bring </a:t>
            </a:r>
            <a:r>
              <a:rPr lang="en-US" dirty="0">
                <a:solidFill>
                  <a:schemeClr val="tx1"/>
                </a:solidFill>
                <a:latin typeface="Times New Roman" panose="02020603050405020304" pitchFamily="18" charset="0"/>
                <a:cs typeface="Times New Roman" panose="02020603050405020304" pitchFamily="18" charset="0"/>
              </a:rPr>
              <a:t>a</a:t>
            </a:r>
            <a:r>
              <a:rPr lang="en-US" dirty="0" smtClean="0">
                <a:solidFill>
                  <a:schemeClr val="tx1"/>
                </a:solidFill>
                <a:latin typeface="Times New Roman" panose="02020603050405020304" pitchFamily="18" charset="0"/>
                <a:cs typeface="Times New Roman" panose="02020603050405020304" pitchFamily="18" charset="0"/>
              </a:rPr>
              <a:t> concern about safety.</a:t>
            </a:r>
          </a:p>
          <a:p>
            <a:pPr lvl="1"/>
            <a:r>
              <a:rPr lang="en-US" dirty="0">
                <a:solidFill>
                  <a:schemeClr val="tx1"/>
                </a:solidFill>
                <a:latin typeface="Times New Roman" panose="02020603050405020304" pitchFamily="18" charset="0"/>
                <a:cs typeface="Times New Roman" panose="02020603050405020304" pitchFamily="18" charset="0"/>
              </a:rPr>
              <a:t>Robots are as intelligent as engineers who </a:t>
            </a:r>
            <a:r>
              <a:rPr lang="en-US" dirty="0" smtClean="0">
                <a:solidFill>
                  <a:schemeClr val="tx1"/>
                </a:solidFill>
                <a:latin typeface="Times New Roman" panose="02020603050405020304" pitchFamily="18" charset="0"/>
                <a:cs typeface="Times New Roman" panose="02020603050405020304" pitchFamily="18" charset="0"/>
              </a:rPr>
              <a:t>designed</a:t>
            </a:r>
            <a:r>
              <a:rPr lang="en-US" dirty="0">
                <a:solidFill>
                  <a:schemeClr val="tx1"/>
                </a:solidFill>
                <a:latin typeface="Times New Roman" panose="02020603050405020304" pitchFamily="18" charset="0"/>
                <a:cs typeface="Times New Roman" panose="02020603050405020304" pitchFamily="18" charset="0"/>
              </a:rPr>
              <a:t>, built and programmed them. They are as safe as the regulations and requirements that carried </a:t>
            </a:r>
            <a:r>
              <a:rPr lang="en-US" dirty="0" smtClean="0">
                <a:solidFill>
                  <a:schemeClr val="tx1"/>
                </a:solidFill>
                <a:latin typeface="Times New Roman" panose="02020603050405020304" pitchFamily="18" charset="0"/>
                <a:cs typeface="Times New Roman" panose="02020603050405020304" pitchFamily="18" charset="0"/>
              </a:rPr>
              <a:t>by users.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7</a:t>
            </a:fld>
            <a:endParaRPr lang="en-US">
              <a:solidFill>
                <a:srgbClr val="FFFFFF"/>
              </a:solidFill>
            </a:endParaRPr>
          </a:p>
        </p:txBody>
      </p:sp>
      <p:sp>
        <p:nvSpPr>
          <p:cNvPr id="6" name="Oval 5"/>
          <p:cNvSpPr/>
          <p:nvPr/>
        </p:nvSpPr>
        <p:spPr bwMode="auto">
          <a:xfrm>
            <a:off x="10675355" y="610849"/>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7" name="Oval 6"/>
          <p:cNvSpPr/>
          <p:nvPr/>
        </p:nvSpPr>
        <p:spPr bwMode="auto">
          <a:xfrm>
            <a:off x="10408492"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8" name="Oval 7"/>
          <p:cNvSpPr/>
          <p:nvPr/>
        </p:nvSpPr>
        <p:spPr bwMode="auto">
          <a:xfrm>
            <a:off x="11207643"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2" name="Picture 11"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1" name="Oval 10"/>
          <p:cNvSpPr/>
          <p:nvPr/>
        </p:nvSpPr>
        <p:spPr bwMode="auto">
          <a:xfrm>
            <a:off x="9889613"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3" name="Oval 12"/>
          <p:cNvSpPr/>
          <p:nvPr/>
        </p:nvSpPr>
        <p:spPr bwMode="auto">
          <a:xfrm>
            <a:off x="10944414"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4" name="Picture 13"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5" name="Oval 14"/>
          <p:cNvSpPr/>
          <p:nvPr/>
        </p:nvSpPr>
        <p:spPr bwMode="auto">
          <a:xfrm>
            <a:off x="10144492"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6" name="Oval 15"/>
          <p:cNvSpPr/>
          <p:nvPr/>
        </p:nvSpPr>
        <p:spPr bwMode="auto">
          <a:xfrm>
            <a:off x="11440717"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4269160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577263"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Methodology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1748972"/>
            <a:ext cx="10972800" cy="4144963"/>
          </a:xfrm>
          <a:effectLst/>
        </p:spPr>
        <p:txBody>
          <a:bodyPr/>
          <a:lstStyle/>
          <a:p>
            <a:r>
              <a:rPr lang="en-US" dirty="0">
                <a:solidFill>
                  <a:schemeClr val="tx1"/>
                </a:solidFill>
                <a:latin typeface="Times New Roman" panose="02020603050405020304" pitchFamily="18" charset="0"/>
                <a:cs typeface="Times New Roman" panose="02020603050405020304" pitchFamily="18" charset="0"/>
              </a:rPr>
              <a:t>The most important source of </a:t>
            </a:r>
            <a:r>
              <a:rPr lang="en-US" dirty="0" smtClean="0">
                <a:solidFill>
                  <a:schemeClr val="tx1"/>
                </a:solidFill>
                <a:latin typeface="Times New Roman" panose="02020603050405020304" pitchFamily="18" charset="0"/>
                <a:cs typeface="Times New Roman" panose="02020603050405020304" pitchFamily="18" charset="0"/>
              </a:rPr>
              <a:t>capability: they can </a:t>
            </a:r>
            <a:r>
              <a:rPr lang="en-US" dirty="0">
                <a:solidFill>
                  <a:schemeClr val="tx1"/>
                </a:solidFill>
                <a:latin typeface="Times New Roman" panose="02020603050405020304" pitchFamily="18" charset="0"/>
                <a:cs typeface="Times New Roman" panose="02020603050405020304" pitchFamily="18" charset="0"/>
              </a:rPr>
              <a:t>sense their environment, and by this ability they can understand and map their surroundings. </a:t>
            </a:r>
            <a:endParaRPr lang="en-US" dirty="0" smtClean="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How </a:t>
            </a:r>
            <a:r>
              <a:rPr lang="en-US" dirty="0">
                <a:solidFill>
                  <a:schemeClr val="tx1"/>
                </a:solidFill>
                <a:latin typeface="Times New Roman" panose="02020603050405020304" pitchFamily="18" charset="0"/>
                <a:cs typeface="Times New Roman" panose="02020603050405020304" pitchFamily="18" charset="0"/>
              </a:rPr>
              <a:t>can they do this? </a:t>
            </a:r>
            <a:endParaRPr lang="en-US" dirty="0" smtClean="0">
              <a:solidFill>
                <a:schemeClr val="tx1"/>
              </a:solidFill>
              <a:latin typeface="Times New Roman" panose="02020603050405020304" pitchFamily="18" charset="0"/>
              <a:cs typeface="Times New Roman" panose="02020603050405020304" pitchFamily="18" charset="0"/>
            </a:endParaRPr>
          </a:p>
          <a:p>
            <a:pPr lvl="1"/>
            <a:r>
              <a:rPr lang="en-US" dirty="0" smtClean="0">
                <a:solidFill>
                  <a:schemeClr val="tx1"/>
                </a:solidFill>
                <a:latin typeface="Times New Roman" panose="02020603050405020304" pitchFamily="18" charset="0"/>
                <a:cs typeface="Times New Roman" panose="02020603050405020304" pitchFamily="18" charset="0"/>
              </a:rPr>
              <a:t>It </a:t>
            </a:r>
            <a:r>
              <a:rPr lang="en-US" dirty="0">
                <a:solidFill>
                  <a:schemeClr val="tx1"/>
                </a:solidFill>
                <a:latin typeface="Times New Roman" panose="02020603050405020304" pitchFamily="18" charset="0"/>
                <a:cs typeface="Times New Roman" panose="02020603050405020304" pitchFamily="18" charset="0"/>
              </a:rPr>
              <a:t>is simply by using sensors, and cameras. </a:t>
            </a:r>
            <a:endParaRPr lang="en-US" dirty="0" smtClean="0">
              <a:solidFill>
                <a:schemeClr val="tx1"/>
              </a:solidFill>
              <a:latin typeface="Times New Roman" panose="02020603050405020304" pitchFamily="18" charset="0"/>
              <a:cs typeface="Times New Roman" panose="02020603050405020304" pitchFamily="18" charset="0"/>
            </a:endParaRPr>
          </a:p>
          <a:p>
            <a:pPr lvl="1"/>
            <a:r>
              <a:rPr lang="en-US" dirty="0" smtClean="0">
                <a:solidFill>
                  <a:schemeClr val="tx1"/>
                </a:solidFill>
                <a:latin typeface="Times New Roman" panose="02020603050405020304" pitchFamily="18" charset="0"/>
                <a:cs typeface="Times New Roman" panose="02020603050405020304" pitchFamily="18" charset="0"/>
              </a:rPr>
              <a:t>Therefore</a:t>
            </a:r>
            <a:r>
              <a:rPr lang="en-US" dirty="0">
                <a:solidFill>
                  <a:schemeClr val="tx1"/>
                </a:solidFill>
                <a:latin typeface="Times New Roman" panose="02020603050405020304" pitchFamily="18" charset="0"/>
                <a:cs typeface="Times New Roman" panose="02020603050405020304" pitchFamily="18" charset="0"/>
              </a:rPr>
              <a:t>, it is crucial to keep robots seeing, </a:t>
            </a:r>
            <a:r>
              <a:rPr lang="en-US" dirty="0" smtClean="0">
                <a:solidFill>
                  <a:schemeClr val="tx1"/>
                </a:solidFill>
                <a:latin typeface="Times New Roman" panose="02020603050405020304" pitchFamily="18" charset="0"/>
                <a:cs typeface="Times New Roman" panose="02020603050405020304" pitchFamily="18" charset="0"/>
              </a:rPr>
              <a:t>learning, </a:t>
            </a:r>
            <a:r>
              <a:rPr lang="en-US" dirty="0">
                <a:solidFill>
                  <a:schemeClr val="tx1"/>
                </a:solidFill>
                <a:latin typeface="Times New Roman" panose="02020603050405020304" pitchFamily="18" charset="0"/>
                <a:cs typeface="Times New Roman" panose="02020603050405020304" pitchFamily="18" charset="0"/>
              </a:rPr>
              <a:t>and </a:t>
            </a:r>
            <a:r>
              <a:rPr lang="en-US" dirty="0" smtClean="0">
                <a:solidFill>
                  <a:schemeClr val="tx1"/>
                </a:solidFill>
                <a:latin typeface="Times New Roman" panose="02020603050405020304" pitchFamily="18" charset="0"/>
                <a:cs typeface="Times New Roman" panose="02020603050405020304" pitchFamily="18" charset="0"/>
              </a:rPr>
              <a:t>especially for mobile robots mapping </a:t>
            </a:r>
            <a:r>
              <a:rPr lang="en-US" dirty="0">
                <a:solidFill>
                  <a:schemeClr val="tx1"/>
                </a:solidFill>
                <a:latin typeface="Times New Roman" panose="02020603050405020304" pitchFamily="18" charset="0"/>
                <a:cs typeface="Times New Roman" panose="02020603050405020304" pitchFamily="18" charset="0"/>
              </a:rPr>
              <a:t>the workspace. </a:t>
            </a:r>
            <a:endParaRPr lang="en-US" dirty="0" smtClean="0">
              <a:solidFill>
                <a:schemeClr val="tx1"/>
              </a:solidFill>
              <a:latin typeface="Times New Roman" panose="02020603050405020304" pitchFamily="18" charset="0"/>
              <a:cs typeface="Times New Roman" panose="02020603050405020304" pitchFamily="18" charset="0"/>
            </a:endParaRPr>
          </a:p>
          <a:p>
            <a:pPr lvl="1"/>
            <a:r>
              <a:rPr lang="en-US" dirty="0" smtClean="0">
                <a:solidFill>
                  <a:schemeClr val="tx1"/>
                </a:solidFill>
                <a:latin typeface="Times New Roman" panose="02020603050405020304" pitchFamily="18" charset="0"/>
                <a:cs typeface="Times New Roman" panose="02020603050405020304" pitchFamily="18" charset="0"/>
              </a:rPr>
              <a:t>Then</a:t>
            </a:r>
            <a:r>
              <a:rPr lang="en-US" dirty="0">
                <a:solidFill>
                  <a:schemeClr val="tx1"/>
                </a:solidFill>
                <a:latin typeface="Times New Roman" panose="02020603050405020304" pitchFamily="18" charset="0"/>
                <a:cs typeface="Times New Roman" panose="02020603050405020304" pitchFamily="18" charset="0"/>
              </a:rPr>
              <a:t>, they can easily response to the </a:t>
            </a:r>
            <a:r>
              <a:rPr lang="en-US" dirty="0" smtClean="0">
                <a:solidFill>
                  <a:schemeClr val="tx1"/>
                </a:solidFill>
                <a:latin typeface="Times New Roman" panose="02020603050405020304" pitchFamily="18" charset="0"/>
                <a:cs typeface="Times New Roman" panose="02020603050405020304" pitchFamily="18" charset="0"/>
              </a:rPr>
              <a:t>dynamics, </a:t>
            </a:r>
            <a:r>
              <a:rPr lang="en-US" dirty="0">
                <a:solidFill>
                  <a:schemeClr val="tx1"/>
                </a:solidFill>
                <a:latin typeface="Times New Roman" panose="02020603050405020304" pitchFamily="18" charset="0"/>
                <a:cs typeface="Times New Roman" panose="02020603050405020304" pitchFamily="18" charset="0"/>
              </a:rPr>
              <a:t>and adapt themselves.</a:t>
            </a: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8</a:t>
            </a:fld>
            <a:endParaRPr lang="en-US">
              <a:solidFill>
                <a:srgbClr val="FFFFFF"/>
              </a:solidFill>
            </a:endParaRPr>
          </a:p>
        </p:txBody>
      </p:sp>
      <p:sp>
        <p:nvSpPr>
          <p:cNvPr id="5" name="Oval 4"/>
          <p:cNvSpPr/>
          <p:nvPr/>
        </p:nvSpPr>
        <p:spPr bwMode="auto">
          <a:xfrm>
            <a:off x="10433034"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7" name="Oval 6"/>
          <p:cNvSpPr/>
          <p:nvPr/>
        </p:nvSpPr>
        <p:spPr bwMode="auto">
          <a:xfrm>
            <a:off x="10934095"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8" name="Oval 7"/>
          <p:cNvSpPr/>
          <p:nvPr/>
        </p:nvSpPr>
        <p:spPr bwMode="auto">
          <a:xfrm>
            <a:off x="11191935"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2" name="Picture 11"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1" name="Oval 10"/>
          <p:cNvSpPr/>
          <p:nvPr/>
        </p:nvSpPr>
        <p:spPr bwMode="auto">
          <a:xfrm>
            <a:off x="10173847"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3" name="Oval 12"/>
          <p:cNvSpPr/>
          <p:nvPr/>
        </p:nvSpPr>
        <p:spPr bwMode="auto">
          <a:xfrm>
            <a:off x="10676255"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4" name="Picture 13" descr="http://ace.wacong.org/Assets/images/acelogo.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6" name="Oval 15"/>
          <p:cNvSpPr/>
          <p:nvPr/>
        </p:nvSpPr>
        <p:spPr bwMode="auto">
          <a:xfrm>
            <a:off x="11440717"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17" name="Oval 16"/>
          <p:cNvSpPr/>
          <p:nvPr/>
        </p:nvSpPr>
        <p:spPr bwMode="auto">
          <a:xfrm>
            <a:off x="9918881"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3906429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8684841" cy="1143000"/>
          </a:xfrm>
          <a:effectLst/>
        </p:spPr>
        <p:txBody>
          <a:bodyPr/>
          <a:lstStyle/>
          <a:p>
            <a:pPr algn="l"/>
            <a:r>
              <a:rPr lang="en-US" dirty="0" smtClean="0">
                <a:solidFill>
                  <a:schemeClr val="tx1"/>
                </a:solidFill>
                <a:latin typeface="Times New Roman" panose="02020603050405020304" pitchFamily="18" charset="0"/>
                <a:cs typeface="Times New Roman" panose="02020603050405020304" pitchFamily="18" charset="0"/>
              </a:rPr>
              <a:t>Methodology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36467" y="1807032"/>
            <a:ext cx="6028707" cy="4144963"/>
          </a:xfrm>
          <a:effectLst/>
        </p:spPr>
        <p:txBody>
          <a:bodyPr/>
          <a:lstStyle/>
          <a:p>
            <a:r>
              <a:rPr lang="en-US" sz="2800" dirty="0" smtClean="0">
                <a:solidFill>
                  <a:schemeClr val="tx1"/>
                </a:solidFill>
                <a:latin typeface="Times New Roman" panose="02020603050405020304" pitchFamily="18" charset="0"/>
                <a:cs typeface="Times New Roman" panose="02020603050405020304" pitchFamily="18" charset="0"/>
              </a:rPr>
              <a:t>Watching the work environment and giving rapid response to the dynamic changes.</a:t>
            </a:r>
          </a:p>
          <a:p>
            <a:pPr lvl="1"/>
            <a:r>
              <a:rPr lang="en-US" sz="2400" dirty="0" smtClean="0">
                <a:solidFill>
                  <a:schemeClr val="tx1"/>
                </a:solidFill>
                <a:latin typeface="Times New Roman" panose="02020603050405020304" pitchFamily="18" charset="0"/>
                <a:cs typeface="Times New Roman" panose="02020603050405020304" pitchFamily="18" charset="0"/>
              </a:rPr>
              <a:t>Off-side and integrated cameras for surveillance. Mostly in industrial production and assembly lines, pick and place solutions.</a:t>
            </a:r>
            <a:endParaRPr lang="en-US" sz="2400" dirty="0">
              <a:solidFill>
                <a:schemeClr val="tx1"/>
              </a:solidFill>
              <a:latin typeface="Times New Roman" panose="02020603050405020304" pitchFamily="18" charset="0"/>
              <a:cs typeface="Times New Roman" panose="02020603050405020304" pitchFamily="18" charset="0"/>
            </a:endParaRPr>
          </a:p>
          <a:p>
            <a:r>
              <a:rPr lang="en-US" sz="2800" dirty="0" smtClean="0">
                <a:solidFill>
                  <a:schemeClr val="tx1"/>
                </a:solidFill>
                <a:latin typeface="Times New Roman" panose="02020603050405020304" pitchFamily="18" charset="0"/>
                <a:cs typeface="Times New Roman" panose="02020603050405020304" pitchFamily="18" charset="0"/>
              </a:rPr>
              <a:t>Integrate a camera; then, processing the data for mapping the environment.</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7E8C730-66A7-4CEE-8135-0CF894454D68}" type="slidenum">
              <a:rPr lang="en-US" smtClean="0">
                <a:solidFill>
                  <a:srgbClr val="FFFFFF"/>
                </a:solidFill>
              </a:rPr>
              <a:pPr/>
              <a:t>9</a:t>
            </a:fld>
            <a:endParaRPr lang="en-US">
              <a:solidFill>
                <a:srgbClr val="FFFFFF"/>
              </a:solidFill>
            </a:endParaRPr>
          </a:p>
        </p:txBody>
      </p:sp>
      <p:sp>
        <p:nvSpPr>
          <p:cNvPr id="5" name="Oval 4"/>
          <p:cNvSpPr/>
          <p:nvPr/>
        </p:nvSpPr>
        <p:spPr bwMode="auto">
          <a:xfrm>
            <a:off x="10424601" y="612096"/>
            <a:ext cx="181256" cy="182005"/>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6" name="Oval 5"/>
          <p:cNvSpPr/>
          <p:nvPr/>
        </p:nvSpPr>
        <p:spPr bwMode="auto">
          <a:xfrm>
            <a:off x="10657067"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8" name="Oval 7"/>
          <p:cNvSpPr/>
          <p:nvPr/>
        </p:nvSpPr>
        <p:spPr bwMode="auto">
          <a:xfrm>
            <a:off x="11151914"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9" name="Oval 8"/>
          <p:cNvSpPr/>
          <p:nvPr/>
        </p:nvSpPr>
        <p:spPr bwMode="auto">
          <a:xfrm>
            <a:off x="10905916" y="608571"/>
            <a:ext cx="198782" cy="185530"/>
          </a:xfrm>
          <a:prstGeom prst="ellipse">
            <a:avLst/>
          </a:prstGeom>
          <a:no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10" name="Picture 9"/>
          <p:cNvPicPr>
            <a:picLocks noChangeAspect="1"/>
          </p:cNvPicPr>
          <p:nvPr/>
        </p:nvPicPr>
        <p:blipFill>
          <a:blip r:embed="rId3"/>
          <a:stretch>
            <a:fillRect/>
          </a:stretch>
        </p:blipFill>
        <p:spPr>
          <a:xfrm>
            <a:off x="6287279" y="1200496"/>
            <a:ext cx="2174695" cy="2339215"/>
          </a:xfrm>
          <a:prstGeom prst="rect">
            <a:avLst/>
          </a:prstGeom>
        </p:spPr>
      </p:pic>
      <p:pic>
        <p:nvPicPr>
          <p:cNvPr id="11" name="Picture 10"/>
          <p:cNvPicPr>
            <a:picLocks noChangeAspect="1"/>
          </p:cNvPicPr>
          <p:nvPr/>
        </p:nvPicPr>
        <p:blipFill>
          <a:blip r:embed="rId4"/>
          <a:stretch>
            <a:fillRect/>
          </a:stretch>
        </p:blipFill>
        <p:spPr>
          <a:xfrm>
            <a:off x="6184001" y="3503268"/>
            <a:ext cx="2381250" cy="173355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5556" y="2112058"/>
            <a:ext cx="3016526" cy="3124760"/>
          </a:xfrm>
          <a:prstGeom prst="rect">
            <a:avLst/>
          </a:prstGeom>
        </p:spPr>
      </p:pic>
      <p:sp>
        <p:nvSpPr>
          <p:cNvPr id="14" name="TextBox 13"/>
          <p:cNvSpPr txBox="1"/>
          <p:nvPr/>
        </p:nvSpPr>
        <p:spPr>
          <a:xfrm>
            <a:off x="9858066" y="5236818"/>
            <a:ext cx="2097986" cy="184666"/>
          </a:xfrm>
          <a:prstGeom prst="rect">
            <a:avLst/>
          </a:prstGeom>
          <a:noFill/>
        </p:spPr>
        <p:txBody>
          <a:bodyPr wrap="square" rtlCol="0">
            <a:spAutoFit/>
          </a:bodyPr>
          <a:lstStyle/>
          <a:p>
            <a:pPr algn="r"/>
            <a:r>
              <a:rPr lang="en-US" sz="600" dirty="0" smtClean="0"/>
              <a:t>Courtesy </a:t>
            </a:r>
            <a:r>
              <a:rPr lang="en-US" sz="600" dirty="0"/>
              <a:t>of </a:t>
            </a:r>
            <a:r>
              <a:rPr lang="en-US" sz="600" dirty="0" smtClean="0"/>
              <a:t>ACE Lab</a:t>
            </a:r>
            <a:endParaRPr lang="en-US" sz="600" dirty="0"/>
          </a:p>
        </p:txBody>
      </p:sp>
      <p:sp>
        <p:nvSpPr>
          <p:cNvPr id="15" name="TextBox 14"/>
          <p:cNvSpPr txBox="1"/>
          <p:nvPr/>
        </p:nvSpPr>
        <p:spPr>
          <a:xfrm>
            <a:off x="6467265" y="5253051"/>
            <a:ext cx="2097986" cy="184666"/>
          </a:xfrm>
          <a:prstGeom prst="rect">
            <a:avLst/>
          </a:prstGeom>
          <a:noFill/>
        </p:spPr>
        <p:txBody>
          <a:bodyPr wrap="square" rtlCol="0">
            <a:spAutoFit/>
          </a:bodyPr>
          <a:lstStyle/>
          <a:p>
            <a:pPr algn="r"/>
            <a:r>
              <a:rPr lang="en-US" sz="600" dirty="0" smtClean="0"/>
              <a:t>Courtesy </a:t>
            </a:r>
            <a:r>
              <a:rPr lang="en-US" sz="600" dirty="0"/>
              <a:t>of Machine Vision </a:t>
            </a:r>
            <a:r>
              <a:rPr lang="en-US" sz="600" dirty="0" smtClean="0"/>
              <a:t>News</a:t>
            </a:r>
            <a:endParaRPr lang="en-US" sz="600" dirty="0"/>
          </a:p>
        </p:txBody>
      </p:sp>
      <p:pic>
        <p:nvPicPr>
          <p:cNvPr id="18" name="Picture 17" descr="http://ace.wacong.org/Assets/images/acelogo.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42956" y="609599"/>
            <a:ext cx="303708" cy="275303"/>
          </a:xfrm>
          <a:prstGeom prst="rect">
            <a:avLst/>
          </a:prstGeom>
          <a:ln w="38100" cap="sq">
            <a:solidFill>
              <a:schemeClr val="bg1"/>
            </a:solidFill>
            <a:prstDash val="solid"/>
            <a:miter lim="800000"/>
          </a:ln>
          <a:effectLst/>
        </p:spPr>
      </p:pic>
      <p:sp>
        <p:nvSpPr>
          <p:cNvPr id="16" name="Oval 15"/>
          <p:cNvSpPr/>
          <p:nvPr/>
        </p:nvSpPr>
        <p:spPr bwMode="auto">
          <a:xfrm>
            <a:off x="10173847"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pic>
        <p:nvPicPr>
          <p:cNvPr id="20" name="Picture 19" descr="http://ace.wacong.org/Assets/images/acelogo.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07318" y="609599"/>
            <a:ext cx="439346" cy="424722"/>
          </a:xfrm>
          <a:prstGeom prst="rect">
            <a:avLst/>
          </a:prstGeom>
          <a:ln w="38100" cap="sq">
            <a:solidFill>
              <a:schemeClr val="bg1"/>
            </a:solidFill>
            <a:prstDash val="solid"/>
            <a:miter lim="800000"/>
          </a:ln>
          <a:effectLst/>
        </p:spPr>
      </p:pic>
      <p:sp>
        <p:nvSpPr>
          <p:cNvPr id="19" name="Oval 18"/>
          <p:cNvSpPr/>
          <p:nvPr/>
        </p:nvSpPr>
        <p:spPr bwMode="auto">
          <a:xfrm>
            <a:off x="11440717" y="608571"/>
            <a:ext cx="198782" cy="185530"/>
          </a:xfrm>
          <a:prstGeom prst="ellipse">
            <a:avLst/>
          </a:prstGeom>
          <a:solidFill>
            <a:schemeClr val="bg1"/>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
        <p:nvSpPr>
          <p:cNvPr id="21" name="Oval 20"/>
          <p:cNvSpPr/>
          <p:nvPr/>
        </p:nvSpPr>
        <p:spPr bwMode="auto">
          <a:xfrm>
            <a:off x="9918881" y="608571"/>
            <a:ext cx="198782" cy="185530"/>
          </a:xfrm>
          <a:prstGeom prst="ellipse">
            <a:avLst/>
          </a:prstGeom>
          <a:solidFill>
            <a:srgbClr val="002060"/>
          </a:solidFill>
          <a:ln w="952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4400" b="0" i="0" u="none" strike="noStrike" cap="none" normalizeH="0" baseline="0" smtClean="0">
              <a:ln>
                <a:noFill/>
              </a:ln>
              <a:solidFill>
                <a:srgbClr val="333333"/>
              </a:solidFill>
              <a:effectLst/>
              <a:latin typeface="Verdana" pitchFamily="34" charset="0"/>
            </a:endParaRPr>
          </a:p>
        </p:txBody>
      </p:sp>
    </p:spTree>
    <p:extLst>
      <p:ext uri="{BB962C8B-B14F-4D97-AF65-F5344CB8AC3E}">
        <p14:creationId xmlns:p14="http://schemas.microsoft.com/office/powerpoint/2010/main" val="3427111232"/>
      </p:ext>
    </p:extLst>
  </p:cSld>
  <p:clrMapOvr>
    <a:masterClrMapping/>
  </p:clrMapOvr>
  <p:timing>
    <p:tnLst>
      <p:par>
        <p:cTn id="1" dur="indefinite" restart="never" nodeType="tmRoot"/>
      </p:par>
    </p:tnLst>
  </p:timing>
</p:sld>
</file>

<file path=ppt/theme/theme1.xml><?xml version="1.0" encoding="utf-8"?>
<a:theme xmlns:a="http://schemas.openxmlformats.org/drawingml/2006/main" name="UTSANew">
  <a:themeElements>
    <a:clrScheme name="UTSAN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TSANew">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35921" dir="8100000" algn="ctr" rotWithShape="0">
            <a:srgbClr val="B2B2B2">
              <a:alpha val="50000"/>
            </a:srgb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4400" b="0" i="0" u="none" strike="noStrike" cap="none" normalizeH="0" baseline="0" smtClean="0">
            <a:ln>
              <a:noFill/>
            </a:ln>
            <a:solidFill>
              <a:srgbClr val="333333"/>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35921" dir="8100000" algn="ctr" rotWithShape="0">
            <a:srgbClr val="B2B2B2">
              <a:alpha val="50000"/>
            </a:srgbClr>
          </a:outerShdw>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4400" b="0" i="0" u="none" strike="noStrike" cap="none" normalizeH="0" baseline="0" smtClean="0">
            <a:ln>
              <a:noFill/>
            </a:ln>
            <a:solidFill>
              <a:srgbClr val="333333"/>
            </a:solidFill>
            <a:effectLst/>
            <a:latin typeface="Verdana" pitchFamily="34" charset="0"/>
          </a:defRPr>
        </a:defPPr>
      </a:lstStyle>
    </a:lnDef>
  </a:objectDefaults>
  <a:extraClrSchemeLst>
    <a:extraClrScheme>
      <a:clrScheme name="UTSAN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TSANe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TSANe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TSANe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TSANe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TSANe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TSANe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TSANe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TSANe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TSANe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TSANe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TSANe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7029</TotalTime>
  <Words>3467</Words>
  <Application>Microsoft Office PowerPoint</Application>
  <PresentationFormat>Widescreen</PresentationFormat>
  <Paragraphs>366</Paragraphs>
  <Slides>47</Slides>
  <Notes>26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NimbusRomNo9L-Regu</vt:lpstr>
      <vt:lpstr>Times New Roman</vt:lpstr>
      <vt:lpstr>Verdana</vt:lpstr>
      <vt:lpstr>Wingdings</vt:lpstr>
      <vt:lpstr>UTSANew</vt:lpstr>
      <vt:lpstr>Cloud-based Control and vSLAM through Cooperative Mapping and Localization</vt:lpstr>
      <vt:lpstr>Outline</vt:lpstr>
      <vt:lpstr>Introduction</vt:lpstr>
      <vt:lpstr>Introduction</vt:lpstr>
      <vt:lpstr>Introduction</vt:lpstr>
      <vt:lpstr>Introduction</vt:lpstr>
      <vt:lpstr>Methodology</vt:lpstr>
      <vt:lpstr>Methodology</vt:lpstr>
      <vt:lpstr>Methodology</vt:lpstr>
      <vt:lpstr>Methodology</vt:lpstr>
      <vt:lpstr>Methodology</vt:lpstr>
      <vt:lpstr>Methodology</vt:lpstr>
      <vt:lpstr>Methodology</vt:lpstr>
      <vt:lpstr>Simultaneous Localization and Mapping</vt:lpstr>
      <vt:lpstr>Simultaneous Localization and Mapping</vt:lpstr>
      <vt:lpstr>Simultaneous Localization and Mapping</vt:lpstr>
      <vt:lpstr>Simultaneous Localization and Mapping</vt:lpstr>
      <vt:lpstr>Simultaneous Localization and Mapping</vt:lpstr>
      <vt:lpstr>Simultaneous Localization and Mapping</vt:lpstr>
      <vt:lpstr>Vision Capabilities</vt:lpstr>
      <vt:lpstr>Vision Capabilities</vt:lpstr>
      <vt:lpstr>Vision Capabilities</vt:lpstr>
      <vt:lpstr>Vision Capabilities</vt:lpstr>
      <vt:lpstr>Vision Capabilities</vt:lpstr>
      <vt:lpstr>Objective of the Presentation</vt:lpstr>
      <vt:lpstr>Vision-based SLAM- visual SLAM (vSLAM)</vt:lpstr>
      <vt:lpstr>vSLAM</vt:lpstr>
      <vt:lpstr>vSLAM</vt:lpstr>
      <vt:lpstr>Vision-based SLAM</vt:lpstr>
      <vt:lpstr>A Case Study @ACE Labs</vt:lpstr>
      <vt:lpstr>A Case Study @ACE Labs</vt:lpstr>
      <vt:lpstr>A Case Study @ACE Labs</vt:lpstr>
      <vt:lpstr>A Case Study @ACE Labs</vt:lpstr>
      <vt:lpstr>A Case Study @ACE Labs</vt:lpstr>
      <vt:lpstr>A Case Study @ACE Labs</vt:lpstr>
      <vt:lpstr>A Case Study @ACE Labs- Proposed Architecture</vt:lpstr>
      <vt:lpstr>Proposed Architecture @ACE Labs</vt:lpstr>
      <vt:lpstr>Proposed Architecture @ACE Labs</vt:lpstr>
      <vt:lpstr>Proposed Architecture @ACE Labs</vt:lpstr>
      <vt:lpstr>Conclusions</vt:lpstr>
      <vt:lpstr>Conclusions</vt:lpstr>
      <vt:lpstr>Conclusions</vt:lpstr>
      <vt:lpstr>Conclusions</vt:lpstr>
      <vt:lpstr>Future Works</vt:lpstr>
      <vt:lpstr>Future Works</vt:lpstr>
      <vt:lpstr>References</vt:lpstr>
      <vt:lpstr>Thank You for Your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Gesture Enhancement Of Humanoid Robotics Through Human Interactions</dc:title>
  <dc:creator>ba_erol</dc:creator>
  <cp:lastModifiedBy>berti</cp:lastModifiedBy>
  <cp:revision>168</cp:revision>
  <dcterms:created xsi:type="dcterms:W3CDTF">2015-03-10T04:15:07Z</dcterms:created>
  <dcterms:modified xsi:type="dcterms:W3CDTF">2016-02-22T16:57:02Z</dcterms:modified>
</cp:coreProperties>
</file>